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9" r:id="rId4"/>
    <p:sldId id="260" r:id="rId5"/>
    <p:sldId id="266" r:id="rId6"/>
    <p:sldId id="261" r:id="rId7"/>
    <p:sldId id="262" r:id="rId8"/>
    <p:sldId id="265" r:id="rId9"/>
    <p:sldId id="268" r:id="rId10"/>
    <p:sldId id="267" r:id="rId11"/>
    <p:sldId id="258" r:id="rId12"/>
  </p:sldIdLst>
  <p:sldSz cx="8280400" cy="6121400"/>
  <p:notesSz cx="6985000" cy="9283700"/>
  <p:defaultTextStyle>
    <a:defPPr>
      <a:defRPr lang="ru-RU"/>
    </a:defPPr>
    <a:lvl1pPr marL="0" algn="l" defTabSz="746085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73042" algn="l" defTabSz="746085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46085" algn="l" defTabSz="746085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19126" algn="l" defTabSz="746085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492168" algn="l" defTabSz="746085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865210" algn="l" defTabSz="746085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238252" algn="l" defTabSz="746085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611295" algn="l" defTabSz="746085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2984336" algn="l" defTabSz="746085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6" userDrawn="1">
          <p15:clr>
            <a:srgbClr val="A4A3A4"/>
          </p15:clr>
        </p15:guide>
        <p15:guide id="2" pos="393" userDrawn="1">
          <p15:clr>
            <a:srgbClr val="A4A3A4"/>
          </p15:clr>
        </p15:guide>
        <p15:guide id="3" pos="7514" userDrawn="1">
          <p15:clr>
            <a:srgbClr val="A4A3A4"/>
          </p15:clr>
        </p15:guide>
        <p15:guide id="4" orient="horz" pos="3974" userDrawn="1">
          <p15:clr>
            <a:srgbClr val="A4A3A4"/>
          </p15:clr>
        </p15:guide>
        <p15:guide id="5" pos="211" userDrawn="1">
          <p15:clr>
            <a:srgbClr val="A4A3A4"/>
          </p15:clr>
        </p15:guide>
        <p15:guide id="6" orient="horz" pos="164" userDrawn="1">
          <p15:clr>
            <a:srgbClr val="A4A3A4"/>
          </p15:clr>
        </p15:guide>
        <p15:guide id="7" orient="horz" pos="4156" userDrawn="1">
          <p15:clr>
            <a:srgbClr val="A4A3A4"/>
          </p15:clr>
        </p15:guide>
        <p15:guide id="8" orient="horz" pos="436" userDrawn="1">
          <p15:clr>
            <a:srgbClr val="A4A3A4"/>
          </p15:clr>
        </p15:guide>
        <p15:guide id="9" pos="5110" userDrawn="1">
          <p15:clr>
            <a:srgbClr val="A4A3A4"/>
          </p15:clr>
        </p15:guide>
        <p15:guide id="11" pos="2842" userDrawn="1">
          <p15:clr>
            <a:srgbClr val="A4A3A4"/>
          </p15:clr>
        </p15:guide>
        <p15:guide id="12" pos="3840" userDrawn="1">
          <p15:clr>
            <a:srgbClr val="A4A3A4"/>
          </p15:clr>
        </p15:guide>
        <p15:guide id="13" orient="horz" pos="743">
          <p15:clr>
            <a:srgbClr val="A4A3A4"/>
          </p15:clr>
        </p15:guide>
        <p15:guide id="14" orient="horz" pos="3547">
          <p15:clr>
            <a:srgbClr val="A4A3A4"/>
          </p15:clr>
        </p15:guide>
        <p15:guide id="15" orient="horz" pos="522">
          <p15:clr>
            <a:srgbClr val="A4A3A4"/>
          </p15:clr>
        </p15:guide>
        <p15:guide id="16" orient="horz" pos="3710">
          <p15:clr>
            <a:srgbClr val="A4A3A4"/>
          </p15:clr>
        </p15:guide>
        <p15:guide id="17" orient="horz" pos="1747">
          <p15:clr>
            <a:srgbClr val="A4A3A4"/>
          </p15:clr>
        </p15:guide>
        <p15:guide id="18" pos="267">
          <p15:clr>
            <a:srgbClr val="A4A3A4"/>
          </p15:clr>
        </p15:guide>
        <p15:guide id="19" pos="5103">
          <p15:clr>
            <a:srgbClr val="A4A3A4"/>
          </p15:clr>
        </p15:guide>
        <p15:guide id="20" pos="144">
          <p15:clr>
            <a:srgbClr val="A4A3A4"/>
          </p15:clr>
        </p15:guide>
        <p15:guide id="21" pos="3470">
          <p15:clr>
            <a:srgbClr val="A4A3A4"/>
          </p15:clr>
        </p15:guide>
        <p15:guide id="22" pos="1457">
          <p15:clr>
            <a:srgbClr val="A4A3A4"/>
          </p15:clr>
        </p15:guide>
        <p15:guide id="23" pos="2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4">
          <p15:clr>
            <a:srgbClr val="A4A3A4"/>
          </p15:clr>
        </p15:guide>
        <p15:guide id="2" pos="2140">
          <p15:clr>
            <a:srgbClr val="A4A3A4"/>
          </p15:clr>
        </p15:guide>
        <p15:guide id="3" orient="horz" pos="2924">
          <p15:clr>
            <a:srgbClr val="A4A3A4"/>
          </p15:clr>
        </p15:guide>
        <p15:guide id="4" pos="22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2F74"/>
    <a:srgbClr val="CC0000"/>
    <a:srgbClr val="EB028B"/>
    <a:srgbClr val="387824"/>
    <a:srgbClr val="003399"/>
    <a:srgbClr val="5F5F5F"/>
    <a:srgbClr val="0033CC"/>
    <a:srgbClr val="5AC131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34"/>
    <p:restoredTop sz="94818"/>
  </p:normalViewPr>
  <p:slideViewPr>
    <p:cSldViewPr>
      <p:cViewPr varScale="1">
        <p:scale>
          <a:sx n="67" d="100"/>
          <a:sy n="67" d="100"/>
        </p:scale>
        <p:origin x="1956" y="78"/>
      </p:cViewPr>
      <p:guideLst>
        <p:guide orient="horz" pos="346"/>
        <p:guide pos="393"/>
        <p:guide pos="7514"/>
        <p:guide orient="horz" pos="3974"/>
        <p:guide pos="211"/>
        <p:guide orient="horz" pos="164"/>
        <p:guide orient="horz" pos="4156"/>
        <p:guide orient="horz" pos="436"/>
        <p:guide pos="5110"/>
        <p:guide pos="2842"/>
        <p:guide pos="3840"/>
        <p:guide orient="horz" pos="743"/>
        <p:guide orient="horz" pos="3547"/>
        <p:guide orient="horz" pos="522"/>
        <p:guide orient="horz" pos="3710"/>
        <p:guide orient="horz" pos="1747"/>
        <p:guide pos="267"/>
        <p:guide pos="5103"/>
        <p:guide pos="144"/>
        <p:guide pos="3470"/>
        <p:guide pos="1457"/>
        <p:guide pos="283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3" d="100"/>
          <a:sy n="83" d="100"/>
        </p:scale>
        <p:origin x="-4027" y="-82"/>
      </p:cViewPr>
      <p:guideLst>
        <p:guide orient="horz" pos="3124"/>
        <p:guide pos="2140"/>
        <p:guide orient="horz" pos="2924"/>
        <p:guide pos="22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6833" cy="46418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DED57-EF0C-4085-889A-34FBC381B683}" type="datetimeFigureOut">
              <a:rPr lang="ru-RU" smtClean="0"/>
              <a:t>17.02.2020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8817905"/>
            <a:ext cx="3026833" cy="46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956551" y="8817905"/>
            <a:ext cx="3026833" cy="46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1AC0C7-F71C-41B7-B271-3F14D01D3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10595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6833" cy="46418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F6B817-724F-4458-A2B8-50567BE10A75}" type="datetimeFigureOut">
              <a:rPr lang="ru-RU" smtClean="0"/>
              <a:t>17.02.2020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38238" y="696913"/>
            <a:ext cx="470852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8817905"/>
            <a:ext cx="3026833" cy="46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56551" y="8817905"/>
            <a:ext cx="3026833" cy="46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F406CC-6004-4296-AC43-0DE2EC417B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91563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74608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73042" algn="l" defTabSz="74608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46085" algn="l" defTabSz="74608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119126" algn="l" defTabSz="74608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492168" algn="l" defTabSz="74608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865210" algn="l" defTabSz="74608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38252" algn="l" defTabSz="74608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11295" algn="l" defTabSz="74608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984336" algn="l" defTabSz="74608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38238" y="696913"/>
            <a:ext cx="4708525" cy="3481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406CC-6004-4296-AC43-0DE2EC417B3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4134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38238" y="696913"/>
            <a:ext cx="4708525" cy="3481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406CC-6004-4296-AC43-0DE2EC417B3F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63730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38238" y="696913"/>
            <a:ext cx="4708525" cy="3481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406CC-6004-4296-AC43-0DE2EC417B3F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903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38238" y="696913"/>
            <a:ext cx="4708525" cy="3481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406CC-6004-4296-AC43-0DE2EC417B3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903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38238" y="696913"/>
            <a:ext cx="4708525" cy="3481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406CC-6004-4296-AC43-0DE2EC417B3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26427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38238" y="696913"/>
            <a:ext cx="4708525" cy="3481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406CC-6004-4296-AC43-0DE2EC417B3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3199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38238" y="696913"/>
            <a:ext cx="4708525" cy="3481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406CC-6004-4296-AC43-0DE2EC417B3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33168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38238" y="696913"/>
            <a:ext cx="4708525" cy="3481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406CC-6004-4296-AC43-0DE2EC417B3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5655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38238" y="696913"/>
            <a:ext cx="4708525" cy="3481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406CC-6004-4296-AC43-0DE2EC417B3F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1477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38238" y="696913"/>
            <a:ext cx="4708525" cy="3481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406CC-6004-4296-AC43-0DE2EC417B3F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7674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38238" y="696913"/>
            <a:ext cx="4708525" cy="3481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406CC-6004-4296-AC43-0DE2EC417B3F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3567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3B4840F-217D-4747-B4F5-06437194F5A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48154" y="3653825"/>
            <a:ext cx="4572268" cy="238473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21029" y="2104076"/>
            <a:ext cx="7345685" cy="1312133"/>
          </a:xfrm>
        </p:spPr>
        <p:txBody>
          <a:bodyPr>
            <a:normAutofit/>
          </a:bodyPr>
          <a:lstStyle>
            <a:lvl1pPr algn="l">
              <a:defRPr sz="3200"/>
            </a:lvl1pPr>
          </a:lstStyle>
          <a:p>
            <a:r>
              <a:rPr lang="ru-RU" dirty="0"/>
              <a:t>Название презентации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621030" y="3452332"/>
            <a:ext cx="7345684" cy="149002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730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460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19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92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652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38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11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9843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ФИО, должность и компания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131526" y="5691153"/>
            <a:ext cx="1932094" cy="325908"/>
          </a:xfrm>
        </p:spPr>
        <p:txBody>
          <a:bodyPr/>
          <a:lstStyle/>
          <a:p>
            <a:fld id="{8DBEAAEB-758A-4AAD-84ED-67F58590D84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F1FE58ED-D3E6-AA44-8FFB-1D95F8E47BBD}"/>
              </a:ext>
            </a:extLst>
          </p:cNvPr>
          <p:cNvSpPr txBox="1">
            <a:spLocks/>
          </p:cNvSpPr>
          <p:nvPr userDrawn="1"/>
        </p:nvSpPr>
        <p:spPr>
          <a:xfrm>
            <a:off x="330374" y="544615"/>
            <a:ext cx="2026315" cy="267913"/>
          </a:xfrm>
          <a:prstGeom prst="rect">
            <a:avLst/>
          </a:prstGeom>
        </p:spPr>
        <p:txBody>
          <a:bodyPr vert="horz" lIns="74607" tIns="37302" rIns="74607" bIns="37302" rtlCol="0">
            <a:noAutofit/>
          </a:bodyPr>
          <a:lstStyle>
            <a:lvl1pPr marL="279781" indent="-279781" algn="l" defTabSz="74608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lvl1pPr>
            <a:lvl2pPr marL="606194" indent="-233152" algn="l" defTabSz="74608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lvl2pPr>
            <a:lvl3pPr marL="932606" indent="-186522" algn="l" defTabSz="74608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lvl3pPr>
            <a:lvl4pPr marL="1305647" indent="-186522" algn="l" defTabSz="74608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500" kern="120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lvl4pPr>
            <a:lvl5pPr marL="1678692" indent="-186522" algn="l" defTabSz="746085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500" kern="120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lvl5pPr>
            <a:lvl6pPr marL="2051731" indent="-186522" algn="l" defTabSz="74608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24773" indent="-186522" algn="l" defTabSz="74608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7814" indent="-186522" algn="l" defTabSz="74608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70857" indent="-186522" algn="l" defTabSz="74608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041"/>
              </a:lnSpc>
              <a:buFont typeface="Arial" panose="020B0604020202020204" pitchFamily="34" charset="0"/>
              <a:buNone/>
            </a:pPr>
            <a:r>
              <a:rPr lang="en-US" sz="1600" dirty="0">
                <a:solidFill>
                  <a:srgbClr val="EB02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600" dirty="0">
                <a:solidFill>
                  <a:srgbClr val="EB02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1600" dirty="0">
                <a:solidFill>
                  <a:srgbClr val="EB02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</a:t>
            </a:r>
            <a:r>
              <a:rPr lang="ru-RU" sz="1600" dirty="0">
                <a:solidFill>
                  <a:srgbClr val="EB02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1600" dirty="0">
                <a:solidFill>
                  <a:srgbClr val="EB02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solidFill>
                  <a:srgbClr val="EB02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февраля</a:t>
            </a:r>
          </a:p>
        </p:txBody>
      </p:sp>
      <p:pic>
        <p:nvPicPr>
          <p:cNvPr id="8" name="Picture 12">
            <a:extLst>
              <a:ext uri="{FF2B5EF4-FFF2-40B4-BE49-F238E27FC236}">
                <a16:creationId xmlns:a16="http://schemas.microsoft.com/office/drawing/2014/main" id="{2B9BF9CD-5FC8-094E-9440-3673953A985F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228432" y="15798"/>
            <a:ext cx="1738283" cy="1728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6A9E06AB-41EC-A843-B5DD-A5BD8D1AE493}"/>
              </a:ext>
            </a:extLst>
          </p:cNvPr>
          <p:cNvSpPr txBox="1">
            <a:spLocks/>
          </p:cNvSpPr>
          <p:nvPr userDrawn="1"/>
        </p:nvSpPr>
        <p:spPr>
          <a:xfrm>
            <a:off x="313685" y="224386"/>
            <a:ext cx="6202779" cy="353539"/>
          </a:xfrm>
          <a:prstGeom prst="rect">
            <a:avLst/>
          </a:prstGeom>
        </p:spPr>
        <p:txBody>
          <a:bodyPr vert="horz" lIns="74607" tIns="37302" rIns="74607" bIns="37302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6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Международная конференция «Ягоды России 2020»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Рисунок 12">
            <a:extLst>
              <a:ext uri="{FF2B5EF4-FFF2-40B4-BE49-F238E27FC236}">
                <a16:creationId xmlns:a16="http://schemas.microsoft.com/office/drawing/2014/main" id="{950D3229-DB7D-9642-AF32-53494DFB709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20713" y="5076825"/>
            <a:ext cx="2151062" cy="939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ru-RU" dirty="0"/>
              <a:t>Логотип компании</a:t>
            </a:r>
          </a:p>
        </p:txBody>
      </p:sp>
    </p:spTree>
    <p:extLst>
      <p:ext uri="{BB962C8B-B14F-4D97-AF65-F5344CB8AC3E}">
        <p14:creationId xmlns:p14="http://schemas.microsoft.com/office/powerpoint/2010/main" val="9397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776" y="4673865"/>
            <a:ext cx="7800862" cy="428130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23776" y="1117740"/>
            <a:ext cx="7800862" cy="3506012"/>
          </a:xfrm>
        </p:spPr>
        <p:txBody>
          <a:bodyPr/>
          <a:lstStyle>
            <a:lvl1pPr marL="0" indent="0">
              <a:buNone/>
              <a:defRPr sz="2600"/>
            </a:lvl1pPr>
            <a:lvl2pPr marL="373042" indent="0">
              <a:buNone/>
              <a:defRPr sz="2300"/>
            </a:lvl2pPr>
            <a:lvl3pPr marL="746085" indent="0">
              <a:buNone/>
              <a:defRPr sz="2000"/>
            </a:lvl3pPr>
            <a:lvl4pPr marL="1119126" indent="0">
              <a:buNone/>
              <a:defRPr sz="1600"/>
            </a:lvl4pPr>
            <a:lvl5pPr marL="1492168" indent="0">
              <a:buNone/>
              <a:defRPr sz="1600"/>
            </a:lvl5pPr>
            <a:lvl6pPr marL="1865210" indent="0">
              <a:buNone/>
              <a:defRPr sz="1600"/>
            </a:lvl6pPr>
            <a:lvl7pPr marL="2238252" indent="0">
              <a:buNone/>
              <a:defRPr sz="1600"/>
            </a:lvl7pPr>
            <a:lvl8pPr marL="2611295" indent="0">
              <a:buNone/>
              <a:defRPr sz="1600"/>
            </a:lvl8pPr>
            <a:lvl9pPr marL="2984336" indent="0">
              <a:buNone/>
              <a:defRPr sz="16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23776" y="5150520"/>
            <a:ext cx="7800862" cy="498472"/>
          </a:xfrm>
        </p:spPr>
        <p:txBody>
          <a:bodyPr/>
          <a:lstStyle>
            <a:lvl1pPr marL="0" indent="0">
              <a:buNone/>
              <a:defRPr sz="1100"/>
            </a:lvl1pPr>
            <a:lvl2pPr marL="373042" indent="0">
              <a:buNone/>
              <a:defRPr sz="1000"/>
            </a:lvl2pPr>
            <a:lvl3pPr marL="746085" indent="0">
              <a:buNone/>
              <a:defRPr sz="800"/>
            </a:lvl3pPr>
            <a:lvl4pPr marL="1119126" indent="0">
              <a:buNone/>
              <a:defRPr sz="700"/>
            </a:lvl4pPr>
            <a:lvl5pPr marL="1492168" indent="0">
              <a:buNone/>
              <a:defRPr sz="700"/>
            </a:lvl5pPr>
            <a:lvl6pPr marL="1865210" indent="0">
              <a:buNone/>
              <a:defRPr sz="700"/>
            </a:lvl6pPr>
            <a:lvl7pPr marL="2238252" indent="0">
              <a:buNone/>
              <a:defRPr sz="700"/>
            </a:lvl7pPr>
            <a:lvl8pPr marL="2611295" indent="0">
              <a:buNone/>
              <a:defRPr sz="700"/>
            </a:lvl8pPr>
            <a:lvl9pPr marL="2984336" indent="0">
              <a:buNone/>
              <a:defRPr sz="7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AAEB-758A-4AAD-84ED-67F58590D84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4">
            <a:extLst>
              <a:ext uri="{FF2B5EF4-FFF2-40B4-BE49-F238E27FC236}">
                <a16:creationId xmlns:a16="http://schemas.microsoft.com/office/drawing/2014/main" id="{29D64916-72C9-284C-BC16-79795BC25E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770" y="5695929"/>
            <a:ext cx="2622127" cy="325908"/>
          </a:xfrm>
          <a:prstGeom prst="rect">
            <a:avLst/>
          </a:prstGeom>
        </p:spPr>
        <p:txBody>
          <a:bodyPr vert="horz" lIns="74607" tIns="37302" rIns="74607" bIns="37302" rtlCol="0" anchor="ctr"/>
          <a:lstStyle>
            <a:lvl1pPr algn="ctr">
              <a:defRPr sz="1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/>
            <a:r>
              <a:rPr lang="ru-RU"/>
              <a:t>Название презентации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9507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6557" y="850996"/>
            <a:ext cx="6783993" cy="71135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15668" y="1609218"/>
            <a:ext cx="7714882" cy="403984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AAEB-758A-4AAD-84ED-67F58590D84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79FF1912-4AF2-9F4C-92A9-E6B65DF3C5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770" y="5695929"/>
            <a:ext cx="2622127" cy="325908"/>
          </a:xfrm>
          <a:prstGeom prst="rect">
            <a:avLst/>
          </a:prstGeom>
        </p:spPr>
        <p:txBody>
          <a:bodyPr vert="horz" lIns="74607" tIns="37302" rIns="74607" bIns="37302" rtlCol="0" anchor="ctr"/>
          <a:lstStyle>
            <a:lvl1pPr algn="ctr">
              <a:defRPr sz="1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/>
            <a:r>
              <a:rPr lang="ru-RU"/>
              <a:t>Название презентации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2110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888" y="653225"/>
            <a:ext cx="6797016" cy="71135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26833" y="5673633"/>
            <a:ext cx="1932094" cy="325908"/>
          </a:xfrm>
        </p:spPr>
        <p:txBody>
          <a:bodyPr/>
          <a:lstStyle>
            <a:lvl1pPr>
              <a:defRPr b="1"/>
            </a:lvl1pPr>
          </a:lstStyle>
          <a:p>
            <a:fld id="{8DBEAAEB-758A-4AAD-84ED-67F58590D8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Нижний колонтитул 4">
            <a:extLst>
              <a:ext uri="{FF2B5EF4-FFF2-40B4-BE49-F238E27FC236}">
                <a16:creationId xmlns:a16="http://schemas.microsoft.com/office/drawing/2014/main" id="{49790C6C-F9C7-0647-A570-B46032F61A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770" y="5695929"/>
            <a:ext cx="2622127" cy="325908"/>
          </a:xfrm>
          <a:prstGeom prst="rect">
            <a:avLst/>
          </a:prstGeom>
        </p:spPr>
        <p:txBody>
          <a:bodyPr vert="horz" lIns="74607" tIns="37302" rIns="74607" bIns="37302" rtlCol="0" anchor="ctr"/>
          <a:lstStyle>
            <a:lvl1pPr algn="ctr">
              <a:defRPr sz="1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/>
            <a:r>
              <a:rPr lang="ru-RU"/>
              <a:t>Название презентации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5468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792" y="3933569"/>
            <a:ext cx="7632847" cy="1215778"/>
          </a:xfrm>
        </p:spPr>
        <p:txBody>
          <a:bodyPr anchor="t"/>
          <a:lstStyle>
            <a:lvl1pPr algn="l">
              <a:defRPr sz="33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792" y="2594511"/>
            <a:ext cx="7632847" cy="1339056"/>
          </a:xfrm>
        </p:spPr>
        <p:txBody>
          <a:bodyPr anchor="b"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7304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74608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119126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49216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86521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238252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61129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984336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AAEB-758A-4AAD-84ED-67F58590D84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938C4504-3C53-AB46-B61A-738AFC146E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770" y="5695929"/>
            <a:ext cx="2622127" cy="325908"/>
          </a:xfrm>
          <a:prstGeom prst="rect">
            <a:avLst/>
          </a:prstGeom>
        </p:spPr>
        <p:txBody>
          <a:bodyPr vert="horz" lIns="74607" tIns="37302" rIns="74607" bIns="37302" rtlCol="0" anchor="ctr"/>
          <a:lstStyle>
            <a:lvl1pPr algn="ctr">
              <a:defRPr sz="1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/>
            <a:r>
              <a:rPr lang="ru-RU"/>
              <a:t>Название презентации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7011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09109" y="1428334"/>
            <a:ext cx="3831091" cy="4039841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84216" y="1428334"/>
            <a:ext cx="3831091" cy="4039841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AAEB-758A-4AAD-84ED-67F58590D84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4">
            <a:extLst>
              <a:ext uri="{FF2B5EF4-FFF2-40B4-BE49-F238E27FC236}">
                <a16:creationId xmlns:a16="http://schemas.microsoft.com/office/drawing/2014/main" id="{D387EA18-06A2-CB4B-94C3-D6E0FDCA1C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770" y="5695929"/>
            <a:ext cx="2622127" cy="325908"/>
          </a:xfrm>
          <a:prstGeom prst="rect">
            <a:avLst/>
          </a:prstGeom>
        </p:spPr>
        <p:txBody>
          <a:bodyPr vert="horz" lIns="74607" tIns="37302" rIns="74607" bIns="37302" rtlCol="0" anchor="ctr"/>
          <a:lstStyle>
            <a:lvl1pPr algn="ctr">
              <a:defRPr sz="1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/>
            <a:r>
              <a:rPr lang="ru-RU"/>
              <a:t>Название презентации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4380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4022" y="1370232"/>
            <a:ext cx="3798185" cy="571047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73042" indent="0">
              <a:buNone/>
              <a:defRPr sz="1600" b="1"/>
            </a:lvl2pPr>
            <a:lvl3pPr marL="746085" indent="0">
              <a:buNone/>
              <a:defRPr sz="1500" b="1"/>
            </a:lvl3pPr>
            <a:lvl4pPr marL="1119126" indent="0">
              <a:buNone/>
              <a:defRPr sz="1300" b="1"/>
            </a:lvl4pPr>
            <a:lvl5pPr marL="1492168" indent="0">
              <a:buNone/>
              <a:defRPr sz="1300" b="1"/>
            </a:lvl5pPr>
            <a:lvl6pPr marL="1865210" indent="0">
              <a:buNone/>
              <a:defRPr sz="1300" b="1"/>
            </a:lvl6pPr>
            <a:lvl7pPr marL="2238252" indent="0">
              <a:buNone/>
              <a:defRPr sz="1300" b="1"/>
            </a:lvl7pPr>
            <a:lvl8pPr marL="2611295" indent="0">
              <a:buNone/>
              <a:defRPr sz="1300" b="1"/>
            </a:lvl8pPr>
            <a:lvl9pPr marL="2984336" indent="0">
              <a:buNone/>
              <a:defRPr sz="13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4022" y="1941278"/>
            <a:ext cx="3798185" cy="352689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329227" y="1370232"/>
            <a:ext cx="3799677" cy="571047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73042" indent="0">
              <a:buNone/>
              <a:defRPr sz="1600" b="1"/>
            </a:lvl2pPr>
            <a:lvl3pPr marL="746085" indent="0">
              <a:buNone/>
              <a:defRPr sz="1500" b="1"/>
            </a:lvl3pPr>
            <a:lvl4pPr marL="1119126" indent="0">
              <a:buNone/>
              <a:defRPr sz="1300" b="1"/>
            </a:lvl4pPr>
            <a:lvl5pPr marL="1492168" indent="0">
              <a:buNone/>
              <a:defRPr sz="1300" b="1"/>
            </a:lvl5pPr>
            <a:lvl6pPr marL="1865210" indent="0">
              <a:buNone/>
              <a:defRPr sz="1300" b="1"/>
            </a:lvl6pPr>
            <a:lvl7pPr marL="2238252" indent="0">
              <a:buNone/>
              <a:defRPr sz="1300" b="1"/>
            </a:lvl7pPr>
            <a:lvl8pPr marL="2611295" indent="0">
              <a:buNone/>
              <a:defRPr sz="1300" b="1"/>
            </a:lvl8pPr>
            <a:lvl9pPr marL="2984336" indent="0">
              <a:buNone/>
              <a:defRPr sz="13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329227" y="1941278"/>
            <a:ext cx="3799677" cy="352689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AAEB-758A-4AAD-84ED-67F58590D84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Нижний колонтитул 4">
            <a:extLst>
              <a:ext uri="{FF2B5EF4-FFF2-40B4-BE49-F238E27FC236}">
                <a16:creationId xmlns:a16="http://schemas.microsoft.com/office/drawing/2014/main" id="{BDDFB6E0-FA2B-D742-920A-5AAE3D3943A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227770" y="5695929"/>
            <a:ext cx="2622127" cy="325908"/>
          </a:xfrm>
          <a:prstGeom prst="rect">
            <a:avLst/>
          </a:prstGeom>
        </p:spPr>
        <p:txBody>
          <a:bodyPr vert="horz" lIns="74607" tIns="37302" rIns="74607" bIns="37302" rtlCol="0" anchor="ctr"/>
          <a:lstStyle>
            <a:lvl1pPr algn="ctr">
              <a:defRPr sz="1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/>
            <a:r>
              <a:rPr lang="ru-RU"/>
              <a:t>Название презентации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6577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AAEB-758A-4AAD-84ED-67F58590D84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ижний колонтитул 4">
            <a:extLst>
              <a:ext uri="{FF2B5EF4-FFF2-40B4-BE49-F238E27FC236}">
                <a16:creationId xmlns:a16="http://schemas.microsoft.com/office/drawing/2014/main" id="{D95C9B66-9775-C843-B588-7E083F9730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770" y="5695929"/>
            <a:ext cx="2622127" cy="325908"/>
          </a:xfrm>
          <a:prstGeom prst="rect">
            <a:avLst/>
          </a:prstGeom>
        </p:spPr>
        <p:txBody>
          <a:bodyPr vert="horz" lIns="74607" tIns="37302" rIns="74607" bIns="37302" rtlCol="0" anchor="ctr"/>
          <a:lstStyle>
            <a:lvl1pPr algn="ctr">
              <a:defRPr sz="1000" b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ru-RU"/>
              <a:t>Название презентации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0858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AAEB-758A-4AAD-84ED-67F58590D845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305E7E35-2DBE-2B4C-B5EC-2245E98E48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770" y="5695929"/>
            <a:ext cx="2622127" cy="325908"/>
          </a:xfrm>
          <a:prstGeom prst="rect">
            <a:avLst/>
          </a:prstGeom>
        </p:spPr>
        <p:txBody>
          <a:bodyPr vert="horz" lIns="74607" tIns="37302" rIns="74607" bIns="37302" rtlCol="0" anchor="ctr"/>
          <a:lstStyle>
            <a:lvl1pPr algn="ctr">
              <a:defRPr sz="1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/>
            <a:r>
              <a:rPr lang="ru-RU"/>
              <a:t>Название презентации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0869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ина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AAEB-758A-4AAD-84ED-67F58590D845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305E7E35-2DBE-2B4C-B5EC-2245E98E48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770" y="5695929"/>
            <a:ext cx="2622127" cy="325908"/>
          </a:xfrm>
          <a:prstGeom prst="rect">
            <a:avLst/>
          </a:prstGeom>
        </p:spPr>
        <p:txBody>
          <a:bodyPr vert="horz" lIns="74607" tIns="37302" rIns="74607" bIns="37302" rtlCol="0" anchor="ctr"/>
          <a:lstStyle>
            <a:lvl1pPr algn="ctr">
              <a:defRPr sz="1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/>
            <a:r>
              <a:rPr lang="ru-RU"/>
              <a:t>Название презентации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C547B4D-3F8D-8446-A3B6-4CAD530863B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69507" y="4682181"/>
            <a:ext cx="1302691" cy="986696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71186E10-2022-6D44-8881-445D6F75432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53222" y="4686937"/>
            <a:ext cx="1302691" cy="986696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245611E-FE00-2D49-8B53-4076AC3FA86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09921" y="4709233"/>
            <a:ext cx="1302691" cy="986696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CC3AF71F-595A-0744-94FD-01F857DEF3EB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26206" y="4686937"/>
            <a:ext cx="1302691" cy="986696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511686DF-97DE-5E49-8FE9-D27D5D89A1FD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40971" y="4682181"/>
            <a:ext cx="1302691" cy="986696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94EA861B-D035-6448-80D0-8A52D61515CA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9800" y="4686937"/>
            <a:ext cx="1302691" cy="986696"/>
          </a:xfrm>
          <a:prstGeom prst="rect">
            <a:avLst/>
          </a:prstGeom>
        </p:spPr>
      </p:pic>
      <p:sp>
        <p:nvSpPr>
          <p:cNvPr id="17" name="Заголовок 15">
            <a:extLst>
              <a:ext uri="{FF2B5EF4-FFF2-40B4-BE49-F238E27FC236}">
                <a16:creationId xmlns:a16="http://schemas.microsoft.com/office/drawing/2014/main" id="{48AF6286-9800-5A46-B4CE-B83A81394D0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67793" y="3772596"/>
            <a:ext cx="7646638" cy="966787"/>
          </a:xfrm>
        </p:spPr>
        <p:txBody>
          <a:bodyPr anchor="t">
            <a:normAutofit/>
          </a:bodyPr>
          <a:lstStyle/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Благодарю за внимание!</a:t>
            </a:r>
            <a:b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Вопросы?</a:t>
            </a:r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id="{17E11EBE-F2E6-F14A-895A-4253B17F5C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7793" y="1189038"/>
            <a:ext cx="5544616" cy="2447925"/>
          </a:xfrm>
        </p:spPr>
        <p:txBody>
          <a:bodyPr/>
          <a:lstStyle>
            <a:lvl1pPr marL="0" indent="0">
              <a:buNone/>
              <a:defRPr/>
            </a:lvl1pPr>
            <a:lvl2pPr marL="373042" indent="0">
              <a:buNone/>
              <a:defRPr/>
            </a:lvl2pPr>
            <a:lvl3pPr marL="746084" indent="0">
              <a:buNone/>
              <a:defRPr/>
            </a:lvl3pPr>
            <a:lvl4pPr marL="1119125" indent="0">
              <a:buNone/>
              <a:defRPr/>
            </a:lvl4pPr>
            <a:lvl5pPr marL="1492170" indent="0">
              <a:buNone/>
              <a:defRPr/>
            </a:lvl5pPr>
          </a:lstStyle>
          <a:p>
            <a:pPr lvl="0"/>
            <a:r>
              <a:rPr lang="ru-RU" dirty="0"/>
              <a:t>ФИО Контакты Компания</a:t>
            </a:r>
          </a:p>
        </p:txBody>
      </p:sp>
      <p:sp>
        <p:nvSpPr>
          <p:cNvPr id="22" name="Рисунок 21">
            <a:extLst>
              <a:ext uri="{FF2B5EF4-FFF2-40B4-BE49-F238E27FC236}">
                <a16:creationId xmlns:a16="http://schemas.microsoft.com/office/drawing/2014/main" id="{ECAE4106-5231-534D-8E67-48038604366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56325" y="1189038"/>
            <a:ext cx="1957388" cy="2447925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ru-RU" dirty="0"/>
              <a:t>Логотип</a:t>
            </a:r>
          </a:p>
        </p:txBody>
      </p:sp>
    </p:spTree>
    <p:extLst>
      <p:ext uri="{BB962C8B-B14F-4D97-AF65-F5344CB8AC3E}">
        <p14:creationId xmlns:p14="http://schemas.microsoft.com/office/powerpoint/2010/main" val="1643014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1758" y="1164059"/>
            <a:ext cx="2724194" cy="662664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7406" y="1164058"/>
            <a:ext cx="4863233" cy="4304111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14021" y="1836564"/>
            <a:ext cx="2724194" cy="3631606"/>
          </a:xfrm>
        </p:spPr>
        <p:txBody>
          <a:bodyPr/>
          <a:lstStyle>
            <a:lvl1pPr marL="0" indent="0">
              <a:buNone/>
              <a:defRPr sz="1100"/>
            </a:lvl1pPr>
            <a:lvl2pPr marL="373042" indent="0">
              <a:buNone/>
              <a:defRPr sz="1000"/>
            </a:lvl2pPr>
            <a:lvl3pPr marL="746085" indent="0">
              <a:buNone/>
              <a:defRPr sz="800"/>
            </a:lvl3pPr>
            <a:lvl4pPr marL="1119126" indent="0">
              <a:buNone/>
              <a:defRPr sz="700"/>
            </a:lvl4pPr>
            <a:lvl5pPr marL="1492168" indent="0">
              <a:buNone/>
              <a:defRPr sz="700"/>
            </a:lvl5pPr>
            <a:lvl6pPr marL="1865210" indent="0">
              <a:buNone/>
              <a:defRPr sz="700"/>
            </a:lvl6pPr>
            <a:lvl7pPr marL="2238252" indent="0">
              <a:buNone/>
              <a:defRPr sz="700"/>
            </a:lvl7pPr>
            <a:lvl8pPr marL="2611295" indent="0">
              <a:buNone/>
              <a:defRPr sz="700"/>
            </a:lvl8pPr>
            <a:lvl9pPr marL="2984336" indent="0">
              <a:buNone/>
              <a:defRPr sz="7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AAEB-758A-4AAD-84ED-67F58590D84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4">
            <a:extLst>
              <a:ext uri="{FF2B5EF4-FFF2-40B4-BE49-F238E27FC236}">
                <a16:creationId xmlns:a16="http://schemas.microsoft.com/office/drawing/2014/main" id="{6EA3805E-13B0-0549-95E0-148785229D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770" y="5695929"/>
            <a:ext cx="2622127" cy="325908"/>
          </a:xfrm>
          <a:prstGeom prst="rect">
            <a:avLst/>
          </a:prstGeom>
        </p:spPr>
        <p:txBody>
          <a:bodyPr vert="horz" lIns="74607" tIns="37302" rIns="74607" bIns="37302" rtlCol="0" anchor="ctr"/>
          <a:lstStyle>
            <a:lvl1pPr algn="ctr">
              <a:defRPr sz="1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/>
            <a:r>
              <a:rPr lang="ru-RU"/>
              <a:t>Название презентации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8954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911" y="626815"/>
            <a:ext cx="6783993" cy="711352"/>
          </a:xfrm>
          <a:prstGeom prst="rect">
            <a:avLst/>
          </a:prstGeom>
        </p:spPr>
        <p:txBody>
          <a:bodyPr vert="horz" lIns="74607" tIns="37302" rIns="74607" bIns="37302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4022" y="1428334"/>
            <a:ext cx="7714882" cy="4039841"/>
          </a:xfrm>
          <a:prstGeom prst="rect">
            <a:avLst/>
          </a:prstGeom>
        </p:spPr>
        <p:txBody>
          <a:bodyPr vert="horz" lIns="74607" tIns="37302" rIns="74607" bIns="37302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934288" y="5673633"/>
            <a:ext cx="1932094" cy="325908"/>
          </a:xfrm>
          <a:prstGeom prst="rect">
            <a:avLst/>
          </a:prstGeom>
        </p:spPr>
        <p:txBody>
          <a:bodyPr vert="horz" lIns="74607" tIns="37302" rIns="74607" bIns="37302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DBEAAEB-758A-4AAD-84ED-67F58590D845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Picture 12">
            <a:extLst>
              <a:ext uri="{FF2B5EF4-FFF2-40B4-BE49-F238E27FC236}">
                <a16:creationId xmlns:a16="http://schemas.microsoft.com/office/drawing/2014/main" id="{8D21E258-BF54-B54A-A071-01F14F81B5DE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13685" y="36364"/>
            <a:ext cx="1018203" cy="1012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одзаголовок 2">
            <a:extLst>
              <a:ext uri="{FF2B5EF4-FFF2-40B4-BE49-F238E27FC236}">
                <a16:creationId xmlns:a16="http://schemas.microsoft.com/office/drawing/2014/main" id="{D4E58F03-9B7A-1049-91D3-7DADAFC00836}"/>
              </a:ext>
            </a:extLst>
          </p:cNvPr>
          <p:cNvSpPr txBox="1">
            <a:spLocks/>
          </p:cNvSpPr>
          <p:nvPr userDrawn="1"/>
        </p:nvSpPr>
        <p:spPr>
          <a:xfrm>
            <a:off x="6658232" y="317980"/>
            <a:ext cx="1470673" cy="339418"/>
          </a:xfrm>
          <a:prstGeom prst="rect">
            <a:avLst/>
          </a:prstGeom>
        </p:spPr>
        <p:txBody>
          <a:bodyPr vert="horz" lIns="74607" tIns="37302" rIns="74607" bIns="37302" rtlCol="0">
            <a:noAutofit/>
          </a:bodyPr>
          <a:lstStyle>
            <a:lvl1pPr marL="279781" indent="-279781" algn="l" defTabSz="74608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lvl1pPr>
            <a:lvl2pPr marL="606194" indent="-233152" algn="l" defTabSz="74608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lvl2pPr>
            <a:lvl3pPr marL="932606" indent="-186522" algn="l" defTabSz="74608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lvl3pPr>
            <a:lvl4pPr marL="1305647" indent="-186522" algn="l" defTabSz="74608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500" kern="120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lvl4pPr>
            <a:lvl5pPr marL="1678692" indent="-186522" algn="l" defTabSz="746085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500" kern="120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lvl5pPr>
            <a:lvl6pPr marL="2051731" indent="-186522" algn="l" defTabSz="74608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24773" indent="-186522" algn="l" defTabSz="74608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7814" indent="-186522" algn="l" defTabSz="74608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70857" indent="-186522" algn="l" defTabSz="74608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ts val="2041"/>
              </a:lnSpc>
              <a:buFont typeface="Arial" panose="020B0604020202020204" pitchFamily="34" charset="0"/>
              <a:buNone/>
            </a:pPr>
            <a:r>
              <a:rPr lang="en-US" sz="1200" dirty="0">
                <a:solidFill>
                  <a:srgbClr val="EB02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200" dirty="0">
                <a:solidFill>
                  <a:srgbClr val="EB02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1200" dirty="0">
                <a:solidFill>
                  <a:srgbClr val="EB02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</a:t>
            </a:r>
            <a:r>
              <a:rPr lang="ru-RU" sz="1200" dirty="0">
                <a:solidFill>
                  <a:srgbClr val="EB02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1200" dirty="0">
                <a:solidFill>
                  <a:srgbClr val="EB02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>
                <a:solidFill>
                  <a:srgbClr val="EB02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февраля</a:t>
            </a: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517A8CAF-D14F-1E45-AA97-20BD3AAC41E8}"/>
              </a:ext>
            </a:extLst>
          </p:cNvPr>
          <p:cNvSpPr txBox="1">
            <a:spLocks/>
          </p:cNvSpPr>
          <p:nvPr userDrawn="1"/>
        </p:nvSpPr>
        <p:spPr>
          <a:xfrm>
            <a:off x="3869846" y="67818"/>
            <a:ext cx="4294257" cy="353539"/>
          </a:xfrm>
          <a:prstGeom prst="rect">
            <a:avLst/>
          </a:prstGeom>
        </p:spPr>
        <p:txBody>
          <a:bodyPr vert="horz" lIns="74607" tIns="37302" rIns="74607" bIns="37302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Международная конференция «Ягоды России 2020»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Нижний колонтитул 4">
            <a:extLst>
              <a:ext uri="{FF2B5EF4-FFF2-40B4-BE49-F238E27FC236}">
                <a16:creationId xmlns:a16="http://schemas.microsoft.com/office/drawing/2014/main" id="{E2C0BF7F-8A98-3244-BF5A-0D855FD54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770" y="5695929"/>
            <a:ext cx="2622127" cy="325908"/>
          </a:xfrm>
          <a:prstGeom prst="rect">
            <a:avLst/>
          </a:prstGeom>
        </p:spPr>
        <p:txBody>
          <a:bodyPr vert="horz" lIns="74607" tIns="37302" rIns="74607" bIns="37302" rtlCol="0" anchor="ctr"/>
          <a:lstStyle>
            <a:lvl1pPr algn="ctr">
              <a:defRPr sz="1000" b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ru-RU"/>
              <a:t>Название презентации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6526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9" r:id="rId8"/>
    <p:sldLayoutId id="2147483656" r:id="rId9"/>
    <p:sldLayoutId id="2147483657" r:id="rId10"/>
    <p:sldLayoutId id="2147483658" r:id="rId11"/>
  </p:sldLayoutIdLst>
  <p:hf hdr="0" dt="0"/>
  <p:txStyles>
    <p:titleStyle>
      <a:lvl1pPr algn="ctr" defTabSz="746085" rtl="0" eaLnBrk="1" latinLnBrk="0" hangingPunct="1">
        <a:spcBef>
          <a:spcPct val="0"/>
        </a:spcBef>
        <a:buNone/>
        <a:defRPr sz="2600" kern="1200">
          <a:solidFill>
            <a:schemeClr val="bg1">
              <a:lumMod val="50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9781" indent="-279781" algn="l" defTabSz="746085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rgbClr val="5F5F5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06194" indent="-233152" algn="l" defTabSz="746085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5F5F5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32606" indent="-186522" algn="l" defTabSz="746085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rgbClr val="5F5F5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05647" indent="-186522" algn="l" defTabSz="74608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rgbClr val="5F5F5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678692" indent="-186522" algn="l" defTabSz="746085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rgbClr val="5F5F5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051731" indent="-186522" algn="l" defTabSz="746085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24773" indent="-186522" algn="l" defTabSz="746085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97814" indent="-186522" algn="l" defTabSz="746085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70857" indent="-186522" algn="l" defTabSz="746085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7460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73042" algn="l" defTabSz="7460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46085" algn="l" defTabSz="7460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19126" algn="l" defTabSz="7460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492168" algn="l" defTabSz="7460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65210" algn="l" defTabSz="7460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38252" algn="l" defTabSz="7460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11295" algn="l" defTabSz="7460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84336" algn="l" defTabSz="7460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F7E52357-4A85-D641-8CC2-E2902AE3AA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752" y="1332508"/>
            <a:ext cx="7440104" cy="151216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Практика получения </a:t>
            </a:r>
            <a:br>
              <a:rPr lang="ru-RU" dirty="0" smtClean="0"/>
            </a:br>
            <a:r>
              <a:rPr lang="ru-RU" dirty="0" smtClean="0"/>
              <a:t>государственной поддержки </a:t>
            </a:r>
            <a:r>
              <a:rPr lang="ru-RU" dirty="0" err="1" smtClean="0"/>
              <a:t>ягодоводческих</a:t>
            </a:r>
            <a:r>
              <a:rPr lang="ru-RU" dirty="0" smtClean="0"/>
              <a:t> хозяйств. </a:t>
            </a:r>
            <a:br>
              <a:rPr lang="ru-RU" dirty="0" smtClean="0"/>
            </a:br>
            <a:r>
              <a:rPr lang="ru-RU" dirty="0" smtClean="0"/>
              <a:t>Успешный кейсы, подводные камни, особенности документооборота</a:t>
            </a:r>
            <a:endParaRPr lang="ru-RU" dirty="0"/>
          </a:p>
        </p:txBody>
      </p:sp>
      <p:sp>
        <p:nvSpPr>
          <p:cNvPr id="8" name="Подзаголовок 7">
            <a:extLst>
              <a:ext uri="{FF2B5EF4-FFF2-40B4-BE49-F238E27FC236}">
                <a16:creationId xmlns:a16="http://schemas.microsoft.com/office/drawing/2014/main" id="{ADEA073E-18A5-F94C-A28F-B0E184FB3B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0060" y="3492748"/>
            <a:ext cx="7442590" cy="123358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C0000"/>
                </a:solidFill>
              </a:rPr>
              <a:t>Губенко Милена, </a:t>
            </a:r>
          </a:p>
          <a:p>
            <a:r>
              <a:rPr lang="ru-RU" b="1" dirty="0" smtClean="0">
                <a:solidFill>
                  <a:srgbClr val="CC0000"/>
                </a:solidFill>
              </a:rPr>
              <a:t>Председатель СППК</a:t>
            </a:r>
            <a:endParaRPr lang="ru-RU" b="1" dirty="0">
              <a:solidFill>
                <a:srgbClr val="CC0000"/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6C316C9-6F3A-974F-A6FA-ABC1898DD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AAEB-758A-4AAD-84ED-67F58590D845}" type="slidenum">
              <a:rPr lang="ru-RU" smtClean="0"/>
              <a:t>1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/>
          <a:srcRect r="59632"/>
          <a:stretch/>
        </p:blipFill>
        <p:spPr>
          <a:xfrm>
            <a:off x="440060" y="4417319"/>
            <a:ext cx="3168352" cy="1398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5114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5"/>
          <p:cNvSpPr>
            <a:spLocks noGrp="1"/>
          </p:cNvSpPr>
          <p:nvPr>
            <p:ph type="title"/>
          </p:nvPr>
        </p:nvSpPr>
        <p:spPr>
          <a:xfrm>
            <a:off x="1331888" y="343886"/>
            <a:ext cx="6797016" cy="711352"/>
          </a:xfrm>
        </p:spPr>
        <p:txBody>
          <a:bodyPr anchor="t">
            <a:normAutofit fontScale="90000"/>
          </a:bodyPr>
          <a:lstStyle/>
          <a:p>
            <a:r>
              <a:rPr lang="ru-RU" sz="2300" b="1" dirty="0" smtClean="0">
                <a:solidFill>
                  <a:srgbClr val="E32F74"/>
                </a:solidFill>
              </a:rPr>
              <a:t>Формы поддержки </a:t>
            </a:r>
            <a:br>
              <a:rPr lang="ru-RU" sz="2300" b="1" dirty="0" smtClean="0">
                <a:solidFill>
                  <a:srgbClr val="E32F74"/>
                </a:solidFill>
              </a:rPr>
            </a:br>
            <a:r>
              <a:rPr lang="ru-RU" sz="2300" b="1" dirty="0" smtClean="0">
                <a:solidFill>
                  <a:srgbClr val="E32F74"/>
                </a:solidFill>
              </a:rPr>
              <a:t>для развития сельской кооперации</a:t>
            </a:r>
            <a:endParaRPr lang="ru-RU" sz="2300" b="1" dirty="0">
              <a:solidFill>
                <a:srgbClr val="E32F74"/>
              </a:solidFill>
            </a:endParaRPr>
          </a:p>
        </p:txBody>
      </p:sp>
      <p:sp>
        <p:nvSpPr>
          <p:cNvPr id="2" name="Объект 1">
            <a:extLst>
              <a:ext uri="{FF2B5EF4-FFF2-40B4-BE49-F238E27FC236}">
                <a16:creationId xmlns:a16="http://schemas.microsoft.com/office/drawing/2014/main" id="{57A797D8-52CF-204A-AFA4-39F77F6E90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860" y="1119173"/>
            <a:ext cx="8101540" cy="4485141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sz="7200" b="1" dirty="0" smtClean="0">
                <a:solidFill>
                  <a:srgbClr val="E32F74"/>
                </a:solidFill>
                <a:ea typeface="+mj-ea"/>
              </a:rPr>
              <a:t>Грант «Развитие материально-производственной базы СППК»</a:t>
            </a:r>
            <a:endParaRPr lang="ru-RU" sz="7200" b="1" dirty="0">
              <a:solidFill>
                <a:srgbClr val="E32F74"/>
              </a:solidFill>
              <a:ea typeface="+mj-ea"/>
            </a:endParaRPr>
          </a:p>
          <a:p>
            <a:pPr marL="0" indent="0" algn="ctr">
              <a:buNone/>
            </a:pPr>
            <a:r>
              <a:rPr lang="ru-RU" sz="6000" b="1" dirty="0">
                <a:solidFill>
                  <a:srgbClr val="E32F74"/>
                </a:solidFill>
              </a:rPr>
              <a:t>(Госпрограмма развития сельского хозяйства и регулирования с/х рынков)</a:t>
            </a:r>
          </a:p>
          <a:p>
            <a:r>
              <a:rPr lang="ru-RU" sz="8000" dirty="0" err="1" smtClean="0"/>
              <a:t>Орг</a:t>
            </a:r>
            <a:r>
              <a:rPr lang="ru-RU" sz="8000" dirty="0" smtClean="0"/>
              <a:t>-прав. </a:t>
            </a:r>
            <a:r>
              <a:rPr lang="ru-RU" sz="8000" dirty="0"/>
              <a:t>форма – </a:t>
            </a:r>
            <a:r>
              <a:rPr lang="ru-RU" sz="8000" dirty="0" smtClean="0"/>
              <a:t>СППК (или сбытовой кооператив, или потребит. </a:t>
            </a:r>
            <a:r>
              <a:rPr lang="ru-RU" sz="8000" dirty="0"/>
              <a:t>о</a:t>
            </a:r>
            <a:r>
              <a:rPr lang="ru-RU" sz="8000" dirty="0" smtClean="0"/>
              <a:t>бщество), </a:t>
            </a:r>
            <a:r>
              <a:rPr lang="ru-RU" sz="5600" dirty="0" smtClean="0"/>
              <a:t>действующие не менее </a:t>
            </a:r>
            <a:r>
              <a:rPr lang="ru-RU" sz="8000" dirty="0" smtClean="0"/>
              <a:t>12 мес., </a:t>
            </a:r>
            <a:r>
              <a:rPr lang="ru-RU" sz="5600" dirty="0" smtClean="0"/>
              <a:t>в составе </a:t>
            </a:r>
            <a:r>
              <a:rPr lang="ru-RU" sz="8000" dirty="0" smtClean="0"/>
              <a:t>10 членов</a:t>
            </a:r>
          </a:p>
          <a:p>
            <a:r>
              <a:rPr lang="ru-RU" sz="8000" dirty="0" smtClean="0"/>
              <a:t>Сумма </a:t>
            </a:r>
            <a:r>
              <a:rPr lang="ru-RU" sz="8000" dirty="0"/>
              <a:t>гранта – до </a:t>
            </a:r>
            <a:r>
              <a:rPr lang="ru-RU" sz="8000" dirty="0" smtClean="0"/>
              <a:t>70 </a:t>
            </a:r>
            <a:r>
              <a:rPr lang="ru-RU" sz="8000" dirty="0"/>
              <a:t>млн. рублей</a:t>
            </a:r>
          </a:p>
          <a:p>
            <a:r>
              <a:rPr lang="ru-RU" sz="8000" dirty="0"/>
              <a:t>Собственное участие – 40% от суммы </a:t>
            </a:r>
            <a:r>
              <a:rPr lang="ru-RU" sz="8000" dirty="0" smtClean="0"/>
              <a:t>проекта, возможно региональное </a:t>
            </a:r>
            <a:r>
              <a:rPr lang="ru-RU" sz="8000" dirty="0" err="1" smtClean="0"/>
              <a:t>софинансирование</a:t>
            </a:r>
            <a:r>
              <a:rPr lang="ru-RU" sz="8000" dirty="0" smtClean="0"/>
              <a:t> 20%.</a:t>
            </a:r>
            <a:endParaRPr lang="ru-RU" sz="8000" dirty="0"/>
          </a:p>
          <a:p>
            <a:r>
              <a:rPr lang="ru-RU" sz="8000" dirty="0"/>
              <a:t>Срок освоения гранта – 24 месяца</a:t>
            </a:r>
          </a:p>
          <a:p>
            <a:r>
              <a:rPr lang="ru-RU" sz="8000" dirty="0"/>
              <a:t>Повторное получение гранта – не ранее 24 мес. после полного освоения ранее полученных грантов</a:t>
            </a:r>
          </a:p>
          <a:p>
            <a:r>
              <a:rPr lang="ru-RU" sz="8000" dirty="0" smtClean="0"/>
              <a:t>Кол-во создаваемых </a:t>
            </a:r>
            <a:r>
              <a:rPr lang="ru-RU" sz="8000" dirty="0" err="1" smtClean="0"/>
              <a:t>пост.раб</a:t>
            </a:r>
            <a:r>
              <a:rPr lang="ru-RU" sz="8000" dirty="0" smtClean="0"/>
              <a:t>. </a:t>
            </a:r>
            <a:r>
              <a:rPr lang="ru-RU" sz="8000" dirty="0"/>
              <a:t>мест – </a:t>
            </a:r>
            <a:r>
              <a:rPr lang="ru-RU" sz="8000" dirty="0" smtClean="0"/>
              <a:t>1 на 3 </a:t>
            </a:r>
            <a:r>
              <a:rPr lang="ru-RU" sz="8000" dirty="0" err="1" smtClean="0"/>
              <a:t>млн.руб</a:t>
            </a:r>
            <a:r>
              <a:rPr lang="ru-RU" sz="8000" dirty="0" smtClean="0"/>
              <a:t>. гранта</a:t>
            </a:r>
            <a:endParaRPr lang="ru-RU" sz="8000" dirty="0"/>
          </a:p>
          <a:p>
            <a:r>
              <a:rPr lang="ru-RU" sz="8000" dirty="0"/>
              <a:t>Цели использования гранта:</a:t>
            </a:r>
          </a:p>
          <a:p>
            <a:pPr marL="612163" lvl="1" indent="-285750">
              <a:buFont typeface="Wingdings" panose="05000000000000000000" pitchFamily="2" charset="2"/>
              <a:buChar char="v"/>
            </a:pPr>
            <a:r>
              <a:rPr lang="ru-RU" sz="7200" dirty="0"/>
              <a:t>Приобретение (строительство, ремонт) </a:t>
            </a:r>
            <a:r>
              <a:rPr lang="ru-RU" sz="7200" dirty="0" smtClean="0"/>
              <a:t>объектов </a:t>
            </a:r>
            <a:r>
              <a:rPr lang="ru-RU" sz="7200" dirty="0"/>
              <a:t>для </a:t>
            </a:r>
            <a:r>
              <a:rPr lang="ru-RU" sz="7200" dirty="0" smtClean="0"/>
              <a:t>производства, хранений, переработки </a:t>
            </a:r>
            <a:r>
              <a:rPr lang="ru-RU" sz="7200" dirty="0"/>
              <a:t>с/х продукции, разработку ПСД</a:t>
            </a:r>
          </a:p>
          <a:p>
            <a:pPr marL="612163" lvl="1" indent="-285750">
              <a:buFont typeface="Wingdings" panose="05000000000000000000" pitchFamily="2" charset="2"/>
              <a:buChar char="v"/>
            </a:pPr>
            <a:r>
              <a:rPr lang="ru-RU" sz="7200" dirty="0"/>
              <a:t>Приобретение </a:t>
            </a:r>
            <a:r>
              <a:rPr lang="ru-RU" sz="7200" dirty="0" smtClean="0"/>
              <a:t>(монтаж) специализированного </a:t>
            </a:r>
            <a:r>
              <a:rPr lang="ru-RU" sz="7200" dirty="0"/>
              <a:t>автотранспорта, оборудования для производства и переработки с/х продукции</a:t>
            </a:r>
          </a:p>
          <a:p>
            <a:endParaRPr lang="ru-RU" sz="72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AAEB-758A-4AAD-84ED-67F58590D845}" type="slidenum">
              <a:rPr lang="ru-RU" b="0" smtClean="0"/>
              <a:pPr/>
              <a:t>10</a:t>
            </a:fld>
            <a:endParaRPr lang="ru-RU" b="0" dirty="0"/>
          </a:p>
        </p:txBody>
      </p:sp>
      <p:sp>
        <p:nvSpPr>
          <p:cNvPr id="15" name="TextBox 14"/>
          <p:cNvSpPr txBox="1"/>
          <p:nvPr/>
        </p:nvSpPr>
        <p:spPr>
          <a:xfrm>
            <a:off x="178860" y="5712851"/>
            <a:ext cx="4105356" cy="229221"/>
          </a:xfrm>
          <a:prstGeom prst="rect">
            <a:avLst/>
          </a:prstGeom>
          <a:noFill/>
        </p:spPr>
        <p:txBody>
          <a:bodyPr wrap="square" lIns="74607" tIns="37302" rIns="74607" bIns="37302" rtlCol="0">
            <a:spAutoFit/>
          </a:bodyPr>
          <a:lstStyle/>
          <a:p>
            <a:pPr>
              <a:lnSpc>
                <a:spcPts val="1224"/>
              </a:lnSpc>
            </a:pPr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</a:rPr>
              <a:t>Практика получений господдержки </a:t>
            </a:r>
            <a:r>
              <a:rPr lang="ru-RU" sz="1000" dirty="0" err="1" smtClean="0">
                <a:solidFill>
                  <a:schemeClr val="bg1">
                    <a:lumMod val="50000"/>
                  </a:schemeClr>
                </a:solidFill>
              </a:rPr>
              <a:t>ягодоводческих</a:t>
            </a:r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</a:rPr>
              <a:t> хозяйств</a:t>
            </a:r>
            <a:endParaRPr lang="ru-RU" sz="1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2133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178860" y="5712851"/>
            <a:ext cx="2200744" cy="229221"/>
          </a:xfrm>
          <a:prstGeom prst="rect">
            <a:avLst/>
          </a:prstGeom>
          <a:noFill/>
        </p:spPr>
        <p:txBody>
          <a:bodyPr wrap="square" lIns="74607" tIns="37302" rIns="74607" bIns="37302" rtlCol="0">
            <a:spAutoFit/>
          </a:bodyPr>
          <a:lstStyle/>
          <a:p>
            <a:pPr>
              <a:lnSpc>
                <a:spcPts val="1224"/>
              </a:lnSpc>
            </a:pPr>
            <a:r>
              <a:rPr lang="ru-RU" sz="1000" dirty="0">
                <a:solidFill>
                  <a:schemeClr val="bg1">
                    <a:lumMod val="50000"/>
                  </a:schemeClr>
                </a:solidFill>
              </a:rPr>
              <a:t>Название презентации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AAEB-758A-4AAD-84ED-67F58590D845}" type="slidenum">
              <a:rPr lang="ru-RU" b="0" smtClean="0"/>
              <a:pPr/>
              <a:t>11</a:t>
            </a:fld>
            <a:endParaRPr lang="ru-RU" b="0" dirty="0"/>
          </a:p>
        </p:txBody>
      </p:sp>
      <p:sp>
        <p:nvSpPr>
          <p:cNvPr id="10" name="Заголовок 15"/>
          <p:cNvSpPr>
            <a:spLocks noGrp="1"/>
          </p:cNvSpPr>
          <p:nvPr>
            <p:ph type="title" idx="4294967295"/>
          </p:nvPr>
        </p:nvSpPr>
        <p:spPr>
          <a:xfrm>
            <a:off x="1082389" y="711341"/>
            <a:ext cx="6783993" cy="711352"/>
          </a:xfrm>
        </p:spPr>
        <p:txBody>
          <a:bodyPr anchor="t">
            <a:noAutofit/>
          </a:bodyPr>
          <a:lstStyle/>
          <a:p>
            <a:r>
              <a:rPr lang="ru-RU" sz="2300" b="1" dirty="0">
                <a:solidFill>
                  <a:srgbClr val="E32F74"/>
                </a:solidFill>
              </a:rPr>
              <a:t>Благодарю за внимание!</a:t>
            </a:r>
            <a:br>
              <a:rPr lang="ru-RU" sz="2300" b="1" dirty="0">
                <a:solidFill>
                  <a:srgbClr val="E32F74"/>
                </a:solidFill>
              </a:rPr>
            </a:br>
            <a:r>
              <a:rPr lang="ru-RU" sz="2300" b="1" dirty="0">
                <a:solidFill>
                  <a:srgbClr val="E32F74"/>
                </a:solidFill>
              </a:rPr>
              <a:t>Вопросы?</a:t>
            </a:r>
          </a:p>
        </p:txBody>
      </p:sp>
      <p:sp>
        <p:nvSpPr>
          <p:cNvPr id="2" name="Текст 1">
            <a:extLst>
              <a:ext uri="{FF2B5EF4-FFF2-40B4-BE49-F238E27FC236}">
                <a16:creationId xmlns:a16="http://schemas.microsoft.com/office/drawing/2014/main" id="{B5735F43-D536-CD4D-9AC1-BDF4003BEFC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9672" y="1836564"/>
            <a:ext cx="5544616" cy="24479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Рисунок 5">
            <a:extLst>
              <a:ext uri="{FF2B5EF4-FFF2-40B4-BE49-F238E27FC236}">
                <a16:creationId xmlns:a16="http://schemas.microsoft.com/office/drawing/2014/main" id="{A857B2E2-CCF4-DD42-954E-78ACC52A9AB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71516" y="1836563"/>
            <a:ext cx="1957388" cy="2447925"/>
          </a:xfrm>
        </p:spPr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" r="2148" b="49585"/>
          <a:stretch/>
        </p:blipFill>
        <p:spPr>
          <a:xfrm>
            <a:off x="178860" y="1551662"/>
            <a:ext cx="7950044" cy="3017723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658" y="2632908"/>
            <a:ext cx="3051892" cy="1352808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0094" y="1711945"/>
            <a:ext cx="2148916" cy="920963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077286" y="2632908"/>
            <a:ext cx="1656184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</a:rPr>
              <a:t>/</a:t>
            </a:r>
            <a:r>
              <a:rPr lang="en-US" sz="2400" dirty="0" smtClean="0">
                <a:solidFill>
                  <a:schemeClr val="bg1"/>
                </a:solidFill>
              </a:rPr>
              <a:t>yagoda71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15069" y="3179482"/>
            <a:ext cx="2711624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#</a:t>
            </a:r>
            <a:r>
              <a:rPr lang="ru-RU" sz="2400" dirty="0" err="1" smtClean="0">
                <a:solidFill>
                  <a:schemeClr val="bg1"/>
                </a:solidFill>
              </a:rPr>
              <a:t>тульскаяягодная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15069" y="3695215"/>
            <a:ext cx="2711624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#</a:t>
            </a:r>
            <a:r>
              <a:rPr lang="ru-RU" sz="2400" dirty="0" err="1" smtClean="0">
                <a:solidFill>
                  <a:schemeClr val="bg1"/>
                </a:solidFill>
              </a:rPr>
              <a:t>миленинамалина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53658" y="1814844"/>
            <a:ext cx="3312525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Милена Губенко</a:t>
            </a:r>
            <a:endParaRPr lang="ru-RU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476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5"/>
          <p:cNvSpPr>
            <a:spLocks noGrp="1"/>
          </p:cNvSpPr>
          <p:nvPr>
            <p:ph type="title"/>
          </p:nvPr>
        </p:nvSpPr>
        <p:spPr>
          <a:xfrm>
            <a:off x="1115864" y="716982"/>
            <a:ext cx="6797016" cy="711352"/>
          </a:xfrm>
        </p:spPr>
        <p:txBody>
          <a:bodyPr anchor="t">
            <a:normAutofit fontScale="90000"/>
          </a:bodyPr>
          <a:lstStyle/>
          <a:p>
            <a:r>
              <a:rPr lang="ru-RU" b="1" dirty="0" smtClean="0">
                <a:solidFill>
                  <a:srgbClr val="E32F74"/>
                </a:solidFill>
              </a:rPr>
              <a:t>Инфраструктура поддержки агробизнеса</a:t>
            </a:r>
            <a:endParaRPr lang="ru-RU" b="1" dirty="0">
              <a:solidFill>
                <a:srgbClr val="E32F74"/>
              </a:solidFill>
            </a:endParaRPr>
          </a:p>
        </p:txBody>
      </p:sp>
      <p:sp>
        <p:nvSpPr>
          <p:cNvPr id="2" name="Объект 1">
            <a:extLst>
              <a:ext uri="{FF2B5EF4-FFF2-40B4-BE49-F238E27FC236}">
                <a16:creationId xmlns:a16="http://schemas.microsoft.com/office/drawing/2014/main" id="{57A797D8-52CF-204A-AFA4-39F77F6E90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467" y="1428334"/>
            <a:ext cx="7714882" cy="4413133"/>
          </a:xfrm>
        </p:spPr>
        <p:txBody>
          <a:bodyPr>
            <a:normAutofit fontScale="92500" lnSpcReduction="10000"/>
          </a:bodyPr>
          <a:lstStyle/>
          <a:p>
            <a:r>
              <a:rPr lang="ru-RU" sz="2200" dirty="0" smtClean="0"/>
              <a:t>Региональные министерства (департаменты) сельского хозяйства (гранты, субсидии)</a:t>
            </a:r>
          </a:p>
          <a:p>
            <a:r>
              <a:rPr lang="ru-RU" sz="2200" dirty="0" smtClean="0"/>
              <a:t>Орган исполнительной власти по поддержке МСП (гранты, субсидии)</a:t>
            </a:r>
          </a:p>
          <a:p>
            <a:r>
              <a:rPr lang="ru-RU" sz="2200" dirty="0" smtClean="0"/>
              <a:t>Центры поддержки предпринимательства (субсидии, консалтинг)</a:t>
            </a:r>
          </a:p>
          <a:p>
            <a:r>
              <a:rPr lang="ru-RU" sz="2200" dirty="0" smtClean="0"/>
              <a:t>Бизнес-инкубаторы (льготная арендная площадь)</a:t>
            </a:r>
          </a:p>
          <a:p>
            <a:r>
              <a:rPr lang="ru-RU" sz="2200" dirty="0" err="1" smtClean="0"/>
              <a:t>Микрофинансовые</a:t>
            </a:r>
            <a:r>
              <a:rPr lang="ru-RU" sz="2200" dirty="0" smtClean="0"/>
              <a:t> организации по поддержке МСП (льготные </a:t>
            </a:r>
            <a:r>
              <a:rPr lang="ru-RU" sz="2200" dirty="0" err="1" smtClean="0"/>
              <a:t>микрозаймы</a:t>
            </a:r>
            <a:r>
              <a:rPr lang="ru-RU" sz="2200" dirty="0" smtClean="0"/>
              <a:t>)</a:t>
            </a:r>
          </a:p>
          <a:p>
            <a:r>
              <a:rPr lang="ru-RU" sz="2200" dirty="0" smtClean="0"/>
              <a:t>Банки (льготное кредитование)</a:t>
            </a:r>
          </a:p>
          <a:p>
            <a:r>
              <a:rPr lang="ru-RU" sz="2200" dirty="0" smtClean="0"/>
              <a:t>Гарантийные фонды (поручительства по кредитам)</a:t>
            </a:r>
          </a:p>
          <a:p>
            <a:r>
              <a:rPr lang="ru-RU" sz="2200" dirty="0" smtClean="0"/>
              <a:t>Центры компетенций в сфере с/х кооперации и поддержки фермеров</a:t>
            </a:r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AAEB-758A-4AAD-84ED-67F58590D845}" type="slidenum">
              <a:rPr lang="ru-RU" b="0" smtClean="0"/>
              <a:pPr/>
              <a:t>2</a:t>
            </a:fld>
            <a:endParaRPr lang="ru-RU" b="0" dirty="0"/>
          </a:p>
        </p:txBody>
      </p:sp>
      <p:sp>
        <p:nvSpPr>
          <p:cNvPr id="15" name="TextBox 14"/>
          <p:cNvSpPr txBox="1"/>
          <p:nvPr/>
        </p:nvSpPr>
        <p:spPr>
          <a:xfrm>
            <a:off x="178860" y="5712851"/>
            <a:ext cx="4105356" cy="229221"/>
          </a:xfrm>
          <a:prstGeom prst="rect">
            <a:avLst/>
          </a:prstGeom>
          <a:noFill/>
        </p:spPr>
        <p:txBody>
          <a:bodyPr wrap="square" lIns="74607" tIns="37302" rIns="74607" bIns="37302" rtlCol="0">
            <a:spAutoFit/>
          </a:bodyPr>
          <a:lstStyle/>
          <a:p>
            <a:pPr>
              <a:lnSpc>
                <a:spcPts val="1224"/>
              </a:lnSpc>
            </a:pPr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</a:rPr>
              <a:t>Практика получений господдержки </a:t>
            </a:r>
            <a:r>
              <a:rPr lang="ru-RU" sz="1000" dirty="0" err="1" smtClean="0">
                <a:solidFill>
                  <a:schemeClr val="bg1">
                    <a:lumMod val="50000"/>
                  </a:schemeClr>
                </a:solidFill>
              </a:rPr>
              <a:t>ягодоводческих</a:t>
            </a:r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</a:rPr>
              <a:t> хозяйств</a:t>
            </a:r>
            <a:endParaRPr lang="ru-RU" sz="1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698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5"/>
          <p:cNvSpPr>
            <a:spLocks noGrp="1"/>
          </p:cNvSpPr>
          <p:nvPr>
            <p:ph type="title"/>
          </p:nvPr>
        </p:nvSpPr>
        <p:spPr>
          <a:xfrm>
            <a:off x="1187872" y="735150"/>
            <a:ext cx="6797016" cy="711352"/>
          </a:xfrm>
        </p:spPr>
        <p:txBody>
          <a:bodyPr anchor="t">
            <a:normAutofit fontScale="90000"/>
          </a:bodyPr>
          <a:lstStyle/>
          <a:p>
            <a:r>
              <a:rPr lang="ru-RU" sz="2300" b="1" dirty="0" smtClean="0">
                <a:solidFill>
                  <a:srgbClr val="E32F74"/>
                </a:solidFill>
              </a:rPr>
              <a:t>Объем господдержки, которой воспользовались СППК «Тульская ягодная компания» и ее члены</a:t>
            </a:r>
            <a:endParaRPr lang="ru-RU" sz="2300" b="1" dirty="0">
              <a:solidFill>
                <a:srgbClr val="E32F74"/>
              </a:solidFill>
            </a:endParaRPr>
          </a:p>
        </p:txBody>
      </p:sp>
      <p:sp>
        <p:nvSpPr>
          <p:cNvPr id="2" name="Объект 1">
            <a:extLst>
              <a:ext uri="{FF2B5EF4-FFF2-40B4-BE49-F238E27FC236}">
                <a16:creationId xmlns:a16="http://schemas.microsoft.com/office/drawing/2014/main" id="{57A797D8-52CF-204A-AFA4-39F77F6E90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22" y="1680724"/>
            <a:ext cx="7714882" cy="4039841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Грант «Начинающий фермер» </a:t>
            </a:r>
            <a:r>
              <a:rPr lang="ru-RU" sz="1800" dirty="0">
                <a:solidFill>
                  <a:srgbClr val="E32F74"/>
                </a:solidFill>
              </a:rPr>
              <a:t>2 КФХ, 2,4 млн. рублей</a:t>
            </a:r>
            <a:endParaRPr lang="ru-RU" sz="1800" dirty="0">
              <a:solidFill>
                <a:srgbClr val="E32F74"/>
              </a:solidFill>
            </a:endParaRPr>
          </a:p>
          <a:p>
            <a:r>
              <a:rPr lang="ru-RU" dirty="0" smtClean="0"/>
              <a:t>Грант «</a:t>
            </a:r>
            <a:r>
              <a:rPr lang="ru-RU" dirty="0" err="1" smtClean="0"/>
              <a:t>Агростартап</a:t>
            </a:r>
            <a:r>
              <a:rPr lang="ru-RU" dirty="0"/>
              <a:t>» </a:t>
            </a:r>
            <a:r>
              <a:rPr lang="ru-RU" sz="1800" dirty="0">
                <a:solidFill>
                  <a:srgbClr val="E32F74"/>
                </a:solidFill>
              </a:rPr>
              <a:t>4 КФХ, 16 млн. рублей</a:t>
            </a:r>
            <a:endParaRPr lang="ru-RU" sz="1800" dirty="0">
              <a:solidFill>
                <a:srgbClr val="E32F74"/>
              </a:solidFill>
            </a:endParaRPr>
          </a:p>
          <a:p>
            <a:r>
              <a:rPr lang="ru-RU" dirty="0" smtClean="0"/>
              <a:t>Грант на </a:t>
            </a:r>
            <a:r>
              <a:rPr lang="ru-RU" dirty="0"/>
              <a:t>развитие </a:t>
            </a:r>
            <a:r>
              <a:rPr lang="ru-RU" dirty="0" smtClean="0"/>
              <a:t>СППК </a:t>
            </a:r>
            <a:r>
              <a:rPr lang="ru-RU" sz="1800" dirty="0">
                <a:solidFill>
                  <a:srgbClr val="E32F74"/>
                </a:solidFill>
              </a:rPr>
              <a:t>1 </a:t>
            </a:r>
            <a:r>
              <a:rPr lang="ru-RU" sz="1800" dirty="0">
                <a:solidFill>
                  <a:srgbClr val="E32F74"/>
                </a:solidFill>
              </a:rPr>
              <a:t>кооператив, 16,5 млн. рублей</a:t>
            </a:r>
            <a:endParaRPr lang="ru-RU" sz="1800" dirty="0">
              <a:solidFill>
                <a:srgbClr val="E32F74"/>
              </a:solidFill>
            </a:endParaRPr>
          </a:p>
          <a:p>
            <a:r>
              <a:rPr lang="ru-RU" dirty="0" smtClean="0"/>
              <a:t>Субсидия на регистрацию товарного знака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E32F74"/>
                </a:solidFill>
              </a:rPr>
              <a:t>    </a:t>
            </a:r>
            <a:r>
              <a:rPr lang="ru-RU" sz="1800" dirty="0">
                <a:solidFill>
                  <a:srgbClr val="E32F74"/>
                </a:solidFill>
              </a:rPr>
              <a:t>2 товарных знака, 80 тыс. руб.</a:t>
            </a:r>
          </a:p>
          <a:p>
            <a:r>
              <a:rPr lang="ru-RU" dirty="0" smtClean="0"/>
              <a:t>Субсидия на разработку проектной документации</a:t>
            </a:r>
          </a:p>
          <a:p>
            <a:pPr marL="0" indent="0">
              <a:buNone/>
            </a:pPr>
            <a:r>
              <a:rPr lang="ru-RU" sz="2400" dirty="0" smtClean="0"/>
              <a:t>    </a:t>
            </a:r>
            <a:r>
              <a:rPr lang="ru-RU" sz="1800" dirty="0">
                <a:solidFill>
                  <a:srgbClr val="E32F74"/>
                </a:solidFill>
              </a:rPr>
              <a:t>2 товарных знака, 80 тыс. руб</a:t>
            </a:r>
            <a:r>
              <a:rPr lang="ru-RU" sz="1800" dirty="0">
                <a:solidFill>
                  <a:srgbClr val="E32F74"/>
                </a:solidFill>
              </a:rPr>
              <a:t>.</a:t>
            </a:r>
          </a:p>
          <a:p>
            <a:r>
              <a:rPr lang="ru-RU" dirty="0"/>
              <a:t>Участие в </a:t>
            </a:r>
            <a:r>
              <a:rPr lang="ru-RU" dirty="0" smtClean="0"/>
              <a:t>выставках – </a:t>
            </a:r>
            <a:r>
              <a:rPr lang="ru-RU" sz="1800" dirty="0">
                <a:solidFill>
                  <a:srgbClr val="E32F74"/>
                </a:solidFill>
              </a:rPr>
              <a:t>экономия 600 тыс. руб.</a:t>
            </a:r>
            <a:endParaRPr lang="ru-RU" sz="1800" dirty="0">
              <a:solidFill>
                <a:srgbClr val="E32F74"/>
              </a:solidFill>
            </a:endParaRPr>
          </a:p>
          <a:p>
            <a:r>
              <a:rPr lang="ru-RU" dirty="0" err="1" smtClean="0"/>
              <a:t>Микрозайм</a:t>
            </a:r>
            <a:r>
              <a:rPr lang="ru-RU" dirty="0" smtClean="0"/>
              <a:t> </a:t>
            </a:r>
            <a:r>
              <a:rPr lang="ru-RU" sz="1800" dirty="0" smtClean="0">
                <a:solidFill>
                  <a:srgbClr val="E32F74"/>
                </a:solidFill>
              </a:rPr>
              <a:t>5</a:t>
            </a:r>
            <a:r>
              <a:rPr lang="ru-RU" sz="1800" dirty="0">
                <a:solidFill>
                  <a:srgbClr val="E32F74"/>
                </a:solidFill>
              </a:rPr>
              <a:t>% годовых на 3 года с отсрочкой на 6 мес</a:t>
            </a:r>
            <a:r>
              <a:rPr lang="ru-RU" sz="1800" dirty="0" smtClean="0">
                <a:solidFill>
                  <a:srgbClr val="E32F74"/>
                </a:solidFill>
              </a:rPr>
              <a:t>.</a:t>
            </a:r>
          </a:p>
          <a:p>
            <a:pPr marL="0" indent="0">
              <a:buNone/>
            </a:pPr>
            <a:r>
              <a:rPr lang="ru-RU" sz="1800" dirty="0">
                <a:solidFill>
                  <a:srgbClr val="E32F74"/>
                </a:solidFill>
              </a:rPr>
              <a:t> </a:t>
            </a:r>
            <a:r>
              <a:rPr lang="ru-RU" sz="1800" dirty="0" smtClean="0">
                <a:solidFill>
                  <a:srgbClr val="E32F74"/>
                </a:solidFill>
              </a:rPr>
              <a:t>   1,5 млн. руб. </a:t>
            </a:r>
            <a:endParaRPr lang="ru-RU" sz="1800" dirty="0">
              <a:solidFill>
                <a:srgbClr val="E32F74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AAEB-758A-4AAD-84ED-67F58590D845}" type="slidenum">
              <a:rPr lang="ru-RU" b="0" smtClean="0"/>
              <a:pPr/>
              <a:t>3</a:t>
            </a:fld>
            <a:endParaRPr lang="ru-RU" b="0" dirty="0"/>
          </a:p>
        </p:txBody>
      </p:sp>
      <p:sp>
        <p:nvSpPr>
          <p:cNvPr id="15" name="TextBox 14"/>
          <p:cNvSpPr txBox="1"/>
          <p:nvPr/>
        </p:nvSpPr>
        <p:spPr>
          <a:xfrm>
            <a:off x="178860" y="5712851"/>
            <a:ext cx="4105356" cy="229221"/>
          </a:xfrm>
          <a:prstGeom prst="rect">
            <a:avLst/>
          </a:prstGeom>
          <a:noFill/>
        </p:spPr>
        <p:txBody>
          <a:bodyPr wrap="square" lIns="74607" tIns="37302" rIns="74607" bIns="37302" rtlCol="0">
            <a:spAutoFit/>
          </a:bodyPr>
          <a:lstStyle/>
          <a:p>
            <a:pPr>
              <a:lnSpc>
                <a:spcPts val="1224"/>
              </a:lnSpc>
            </a:pPr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</a:rPr>
              <a:t>Практика получений господдержки </a:t>
            </a:r>
            <a:r>
              <a:rPr lang="ru-RU" sz="1000" dirty="0" err="1" smtClean="0">
                <a:solidFill>
                  <a:schemeClr val="bg1">
                    <a:lumMod val="50000"/>
                  </a:schemeClr>
                </a:solidFill>
              </a:rPr>
              <a:t>ягодоводческих</a:t>
            </a:r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</a:rPr>
              <a:t> хозяйств</a:t>
            </a:r>
            <a:endParaRPr lang="ru-RU" sz="1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939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5"/>
          <p:cNvSpPr>
            <a:spLocks noGrp="1"/>
          </p:cNvSpPr>
          <p:nvPr>
            <p:ph type="title"/>
          </p:nvPr>
        </p:nvSpPr>
        <p:spPr>
          <a:xfrm>
            <a:off x="1329314" y="721863"/>
            <a:ext cx="6797016" cy="711352"/>
          </a:xfrm>
        </p:spPr>
        <p:txBody>
          <a:bodyPr anchor="t">
            <a:normAutofit fontScale="90000"/>
          </a:bodyPr>
          <a:lstStyle/>
          <a:p>
            <a:r>
              <a:rPr lang="ru-RU" sz="2300" b="1" dirty="0" smtClean="0">
                <a:solidFill>
                  <a:srgbClr val="E32F74"/>
                </a:solidFill>
              </a:rPr>
              <a:t>Формы поддержки для начинающего фермера</a:t>
            </a:r>
            <a:endParaRPr lang="ru-RU" sz="2300" b="1" dirty="0">
              <a:solidFill>
                <a:srgbClr val="E32F74"/>
              </a:solidFill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6206486"/>
              </p:ext>
            </p:extLst>
          </p:nvPr>
        </p:nvGraphicFramePr>
        <p:xfrm>
          <a:off x="411068" y="1345092"/>
          <a:ext cx="7715262" cy="4328541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069678">
                  <a:extLst>
                    <a:ext uri="{9D8B030D-6E8A-4147-A177-3AD203B41FA5}">
                      <a16:colId xmlns:a16="http://schemas.microsoft.com/office/drawing/2014/main" val="1641687421"/>
                    </a:ext>
                  </a:extLst>
                </a:gridCol>
                <a:gridCol w="2196107">
                  <a:extLst>
                    <a:ext uri="{9D8B030D-6E8A-4147-A177-3AD203B41FA5}">
                      <a16:colId xmlns:a16="http://schemas.microsoft.com/office/drawing/2014/main" val="2954164104"/>
                    </a:ext>
                  </a:extLst>
                </a:gridCol>
                <a:gridCol w="3449477">
                  <a:extLst>
                    <a:ext uri="{9D8B030D-6E8A-4147-A177-3AD203B41FA5}">
                      <a16:colId xmlns:a16="http://schemas.microsoft.com/office/drawing/2014/main" val="2505770578"/>
                    </a:ext>
                  </a:extLst>
                </a:gridCol>
              </a:tblGrid>
              <a:tr h="29126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E32F74"/>
                          </a:solidFill>
                        </a:rPr>
                        <a:t>Начинающий</a:t>
                      </a:r>
                      <a:r>
                        <a:rPr lang="ru-RU" sz="1800" baseline="0" dirty="0" smtClean="0">
                          <a:solidFill>
                            <a:srgbClr val="E32F74"/>
                          </a:solidFill>
                        </a:rPr>
                        <a:t> фермер </a:t>
                      </a:r>
                    </a:p>
                    <a:p>
                      <a:pPr algn="ctr"/>
                      <a:r>
                        <a:rPr lang="ru-RU" sz="1400" b="1" kern="1200" dirty="0" smtClean="0">
                          <a:solidFill>
                            <a:srgbClr val="E32F74"/>
                          </a:solidFill>
                          <a:latin typeface="+mn-lt"/>
                          <a:ea typeface="+mn-ea"/>
                          <a:cs typeface="+mn-cs"/>
                        </a:rPr>
                        <a:t>(Госпрограмма развития сельского хозяйства и регулирования рынков с/ продукции)</a:t>
                      </a:r>
                      <a:endParaRPr lang="ru-RU" sz="1400" dirty="0">
                        <a:solidFill>
                          <a:srgbClr val="E32F7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>
                          <a:solidFill>
                            <a:srgbClr val="E32F74"/>
                          </a:solidFill>
                        </a:rPr>
                        <a:t>Агростартап</a:t>
                      </a:r>
                      <a:endParaRPr lang="ru-RU" sz="1800" dirty="0">
                        <a:solidFill>
                          <a:srgbClr val="E32F7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1578445"/>
                  </a:ext>
                </a:extLst>
              </a:tr>
              <a:tr h="69138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Организационно-правовая форма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ИП Глава КФХ до 24 мес.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КФХ,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baseline="0" dirty="0" err="1" smtClean="0"/>
                        <a:t>зарегистр</a:t>
                      </a:r>
                      <a:r>
                        <a:rPr lang="ru-RU" sz="1400" baseline="0" dirty="0" smtClean="0"/>
                        <a:t>. в текущем фин. году ,</a:t>
                      </a:r>
                    </a:p>
                    <a:p>
                      <a:r>
                        <a:rPr lang="ru-RU" sz="1400" dirty="0" smtClean="0"/>
                        <a:t>ЛПХ-</a:t>
                      </a:r>
                      <a:r>
                        <a:rPr lang="en-US" sz="1400" dirty="0" smtClean="0"/>
                        <a:t>&gt;</a:t>
                      </a:r>
                      <a:r>
                        <a:rPr lang="ru-RU" sz="1400" dirty="0" smtClean="0"/>
                        <a:t>КФХ в течение</a:t>
                      </a:r>
                      <a:r>
                        <a:rPr lang="ru-RU" sz="1400" baseline="0" dirty="0" smtClean="0"/>
                        <a:t> 15 </a:t>
                      </a:r>
                      <a:r>
                        <a:rPr lang="ru-RU" sz="1400" baseline="0" dirty="0" err="1" smtClean="0"/>
                        <a:t>к.дн</a:t>
                      </a:r>
                      <a:r>
                        <a:rPr lang="ru-RU" sz="1400" baseline="0" dirty="0" smtClean="0"/>
                        <a:t>. после выигрыша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6364998"/>
                  </a:ext>
                </a:extLst>
              </a:tr>
              <a:tr h="51854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Регистрация на</a:t>
                      </a:r>
                      <a:r>
                        <a:rPr lang="ru-RU" sz="1400" baseline="0" dirty="0" smtClean="0"/>
                        <a:t> сельской территории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обязательна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обязательна через 15 </a:t>
                      </a:r>
                      <a:r>
                        <a:rPr lang="ru-RU" sz="1400" dirty="0" err="1" smtClean="0"/>
                        <a:t>к.д.н</a:t>
                      </a:r>
                      <a:r>
                        <a:rPr lang="ru-RU" sz="1400" dirty="0" smtClean="0"/>
                        <a:t>.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235253"/>
                  </a:ext>
                </a:extLst>
              </a:tr>
              <a:tr h="734599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Сумма гранта,</a:t>
                      </a:r>
                      <a:endParaRPr lang="en-US" sz="1400" dirty="0" smtClean="0"/>
                    </a:p>
                    <a:p>
                      <a:r>
                        <a:rPr lang="ru-RU" sz="1400" dirty="0" smtClean="0"/>
                        <a:t>собственное</a:t>
                      </a:r>
                      <a:r>
                        <a:rPr lang="ru-RU" sz="1400" baseline="0" dirty="0" smtClean="0"/>
                        <a:t> участие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до 3 000 000 рублей</a:t>
                      </a:r>
                    </a:p>
                    <a:p>
                      <a:endParaRPr lang="ru-RU" sz="1400" dirty="0" smtClean="0"/>
                    </a:p>
                    <a:p>
                      <a:r>
                        <a:rPr lang="ru-RU" sz="1400" dirty="0" smtClean="0"/>
                        <a:t>10% от суммы проекта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до</a:t>
                      </a:r>
                      <a:r>
                        <a:rPr lang="ru-RU" sz="1400" baseline="0" dirty="0" smtClean="0"/>
                        <a:t> 3 000 000 рублей</a:t>
                      </a:r>
                    </a:p>
                    <a:p>
                      <a:r>
                        <a:rPr lang="ru-RU" sz="1400" baseline="0" dirty="0" smtClean="0"/>
                        <a:t>+ 1 000 000 рублей в неделимый фонд СППК (для членов СППК)</a:t>
                      </a:r>
                    </a:p>
                    <a:p>
                      <a:r>
                        <a:rPr lang="ru-RU" sz="1400" baseline="0" dirty="0" smtClean="0"/>
                        <a:t>10% от суммы проекта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3271603"/>
                  </a:ext>
                </a:extLst>
              </a:tr>
              <a:tr h="518541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Срок исполнения обязательств</a:t>
                      </a:r>
                      <a:endParaRPr lang="ru-RU" sz="18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5 лет</a:t>
                      </a:r>
                    </a:p>
                    <a:p>
                      <a:pPr algn="ctr"/>
                      <a:r>
                        <a:rPr lang="ru-RU" sz="1800" dirty="0" smtClean="0"/>
                        <a:t>(для всех грантов)</a:t>
                      </a:r>
                      <a:endParaRPr lang="ru-RU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2875911"/>
                  </a:ext>
                </a:extLst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AAEB-758A-4AAD-84ED-67F58590D845}" type="slidenum">
              <a:rPr lang="ru-RU" b="0" smtClean="0"/>
              <a:pPr/>
              <a:t>4</a:t>
            </a:fld>
            <a:endParaRPr lang="ru-RU" b="0" dirty="0"/>
          </a:p>
        </p:txBody>
      </p:sp>
      <p:sp>
        <p:nvSpPr>
          <p:cNvPr id="15" name="TextBox 14"/>
          <p:cNvSpPr txBox="1"/>
          <p:nvPr/>
        </p:nvSpPr>
        <p:spPr>
          <a:xfrm>
            <a:off x="178860" y="5712851"/>
            <a:ext cx="4105356" cy="229221"/>
          </a:xfrm>
          <a:prstGeom prst="rect">
            <a:avLst/>
          </a:prstGeom>
          <a:noFill/>
        </p:spPr>
        <p:txBody>
          <a:bodyPr wrap="square" lIns="74607" tIns="37302" rIns="74607" bIns="37302" rtlCol="0">
            <a:spAutoFit/>
          </a:bodyPr>
          <a:lstStyle/>
          <a:p>
            <a:pPr>
              <a:lnSpc>
                <a:spcPts val="1224"/>
              </a:lnSpc>
            </a:pPr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</a:rPr>
              <a:t>Практика получений господдержки </a:t>
            </a:r>
            <a:r>
              <a:rPr lang="ru-RU" sz="1000" dirty="0" err="1" smtClean="0">
                <a:solidFill>
                  <a:schemeClr val="bg1">
                    <a:lumMod val="50000"/>
                  </a:schemeClr>
                </a:solidFill>
              </a:rPr>
              <a:t>ягодоводческих</a:t>
            </a:r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</a:rPr>
              <a:t> хозяйств</a:t>
            </a:r>
            <a:endParaRPr lang="ru-RU" sz="1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837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5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r>
              <a:rPr lang="ru-RU" sz="2300" b="1" dirty="0" smtClean="0">
                <a:solidFill>
                  <a:srgbClr val="E32F74"/>
                </a:solidFill>
              </a:rPr>
              <a:t>Формы поддержки для начинающего фермера</a:t>
            </a:r>
            <a:endParaRPr lang="ru-RU" sz="2300" b="1" dirty="0">
              <a:solidFill>
                <a:srgbClr val="E32F74"/>
              </a:solidFill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1283862"/>
              </p:ext>
            </p:extLst>
          </p:nvPr>
        </p:nvGraphicFramePr>
        <p:xfrm>
          <a:off x="380227" y="1616817"/>
          <a:ext cx="7715266" cy="3884163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031781">
                  <a:extLst>
                    <a:ext uri="{9D8B030D-6E8A-4147-A177-3AD203B41FA5}">
                      <a16:colId xmlns:a16="http://schemas.microsoft.com/office/drawing/2014/main" val="1641687421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2954164104"/>
                    </a:ext>
                  </a:extLst>
                </a:gridCol>
                <a:gridCol w="2443125">
                  <a:extLst>
                    <a:ext uri="{9D8B030D-6E8A-4147-A177-3AD203B41FA5}">
                      <a16:colId xmlns:a16="http://schemas.microsoft.com/office/drawing/2014/main" val="2505770578"/>
                    </a:ext>
                  </a:extLst>
                </a:gridCol>
              </a:tblGrid>
              <a:tr h="57978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E32F74"/>
                          </a:solidFill>
                        </a:rPr>
                        <a:t>Начинающий</a:t>
                      </a:r>
                      <a:r>
                        <a:rPr lang="ru-RU" sz="1800" baseline="0" dirty="0" smtClean="0">
                          <a:solidFill>
                            <a:srgbClr val="E32F74"/>
                          </a:solidFill>
                        </a:rPr>
                        <a:t> фермер</a:t>
                      </a:r>
                      <a:endParaRPr lang="ru-RU" sz="1800" dirty="0">
                        <a:solidFill>
                          <a:srgbClr val="E32F7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>
                          <a:solidFill>
                            <a:srgbClr val="E32F74"/>
                          </a:solidFill>
                        </a:rPr>
                        <a:t>Агростартап</a:t>
                      </a:r>
                      <a:endParaRPr lang="ru-RU" sz="1800" dirty="0">
                        <a:solidFill>
                          <a:srgbClr val="E32F7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157844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ru-RU" dirty="0" smtClean="0"/>
                        <a:t>Срок освоения гранта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18 месяцев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3519524"/>
                  </a:ext>
                </a:extLst>
              </a:tr>
              <a:tr h="691388"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 создаваемых постоянных  рабочих мест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</a:t>
                      </a:r>
                      <a:r>
                        <a:rPr lang="ru-RU" dirty="0" smtClean="0"/>
                        <a:t>раб. места– </a:t>
                      </a:r>
                      <a:r>
                        <a:rPr lang="ru-RU" dirty="0" smtClean="0"/>
                        <a:t>если грает </a:t>
                      </a:r>
                      <a:r>
                        <a:rPr lang="en-US" dirty="0" smtClean="0"/>
                        <a:t>&gt;</a:t>
                      </a:r>
                      <a:r>
                        <a:rPr lang="ru-RU" dirty="0" smtClean="0"/>
                        <a:t>=2 </a:t>
                      </a:r>
                      <a:r>
                        <a:rPr lang="ru-RU" dirty="0" err="1" smtClean="0"/>
                        <a:t>млн.руб</a:t>
                      </a:r>
                      <a:r>
                        <a:rPr lang="ru-RU" dirty="0" smtClean="0"/>
                        <a:t>.</a:t>
                      </a:r>
                    </a:p>
                    <a:p>
                      <a:pPr algn="ctr"/>
                      <a:r>
                        <a:rPr lang="ru-RU" dirty="0" smtClean="0"/>
                        <a:t>Не менее </a:t>
                      </a:r>
                      <a:r>
                        <a:rPr lang="ru-RU" dirty="0" smtClean="0"/>
                        <a:t>1 раб. места </a:t>
                      </a:r>
                      <a:r>
                        <a:rPr lang="ru-RU" dirty="0" smtClean="0"/>
                        <a:t>– если грант  </a:t>
                      </a:r>
                      <a:r>
                        <a:rPr lang="en-US" dirty="0" smtClean="0"/>
                        <a:t>&lt; </a:t>
                      </a:r>
                      <a:r>
                        <a:rPr lang="ru-RU" dirty="0" smtClean="0"/>
                        <a:t>2 млн. руб.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2770966"/>
                  </a:ext>
                </a:extLst>
              </a:tr>
              <a:tr h="1298416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Требования к образованию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err="1" smtClean="0"/>
                        <a:t>среднеспециальное</a:t>
                      </a:r>
                      <a:r>
                        <a:rPr lang="ru-RU" sz="1800" baseline="0" dirty="0" smtClean="0"/>
                        <a:t>, </a:t>
                      </a:r>
                    </a:p>
                    <a:p>
                      <a:r>
                        <a:rPr lang="ru-RU" sz="1800" baseline="0" dirty="0" smtClean="0"/>
                        <a:t>высшее или дополнительное с/х образование</a:t>
                      </a:r>
                    </a:p>
                    <a:p>
                      <a:r>
                        <a:rPr lang="ru-RU" sz="1800" baseline="0" dirty="0" smtClean="0"/>
                        <a:t> (стаж в с/х 3 года)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нет</a:t>
                      </a:r>
                      <a:endParaRPr lang="ru-RU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6364998"/>
                  </a:ext>
                </a:extLst>
              </a:tr>
              <a:tr h="518541">
                <a:tc>
                  <a:txBody>
                    <a:bodyPr/>
                    <a:lstStyle/>
                    <a:p>
                      <a:r>
                        <a:rPr lang="ru-RU" sz="1800" baseline="0" dirty="0" smtClean="0"/>
                        <a:t>Задолженность по налогам</a:t>
                      </a:r>
                      <a:endParaRPr lang="ru-RU" sz="18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обязательное отсутствие </a:t>
                      </a:r>
                    </a:p>
                    <a:p>
                      <a:pPr algn="ctr"/>
                      <a:r>
                        <a:rPr lang="ru-RU" sz="1800" dirty="0" smtClean="0"/>
                        <a:t>(для всех грантов)</a:t>
                      </a:r>
                      <a:endParaRPr lang="ru-RU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235253"/>
                  </a:ext>
                </a:extLst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AAEB-758A-4AAD-84ED-67F58590D845}" type="slidenum">
              <a:rPr lang="ru-RU" b="0" smtClean="0"/>
              <a:pPr/>
              <a:t>5</a:t>
            </a:fld>
            <a:endParaRPr lang="ru-RU" b="0" dirty="0"/>
          </a:p>
        </p:txBody>
      </p:sp>
      <p:sp>
        <p:nvSpPr>
          <p:cNvPr id="15" name="TextBox 14"/>
          <p:cNvSpPr txBox="1"/>
          <p:nvPr/>
        </p:nvSpPr>
        <p:spPr>
          <a:xfrm>
            <a:off x="178860" y="5712851"/>
            <a:ext cx="4105356" cy="229221"/>
          </a:xfrm>
          <a:prstGeom prst="rect">
            <a:avLst/>
          </a:prstGeom>
          <a:noFill/>
        </p:spPr>
        <p:txBody>
          <a:bodyPr wrap="square" lIns="74607" tIns="37302" rIns="74607" bIns="37302" rtlCol="0">
            <a:spAutoFit/>
          </a:bodyPr>
          <a:lstStyle/>
          <a:p>
            <a:pPr>
              <a:lnSpc>
                <a:spcPts val="1224"/>
              </a:lnSpc>
            </a:pPr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</a:rPr>
              <a:t>Практика получений господдержки </a:t>
            </a:r>
            <a:r>
              <a:rPr lang="ru-RU" sz="1000" dirty="0" err="1" smtClean="0">
                <a:solidFill>
                  <a:schemeClr val="bg1">
                    <a:lumMod val="50000"/>
                  </a:schemeClr>
                </a:solidFill>
              </a:rPr>
              <a:t>ягодоводческих</a:t>
            </a:r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</a:rPr>
              <a:t> хозяйств</a:t>
            </a:r>
            <a:endParaRPr lang="ru-RU" sz="1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351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5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ru-RU" sz="2300" b="1" dirty="0" smtClean="0">
                <a:solidFill>
                  <a:srgbClr val="E32F74"/>
                </a:solidFill>
              </a:rPr>
              <a:t>Цели использования грантов</a:t>
            </a:r>
            <a:endParaRPr lang="ru-RU" sz="2300" b="1" dirty="0">
              <a:solidFill>
                <a:srgbClr val="E32F74"/>
              </a:solidFill>
            </a:endParaRPr>
          </a:p>
        </p:txBody>
      </p:sp>
      <p:sp>
        <p:nvSpPr>
          <p:cNvPr id="2" name="Объект 1">
            <a:extLst>
              <a:ext uri="{FF2B5EF4-FFF2-40B4-BE49-F238E27FC236}">
                <a16:creationId xmlns:a16="http://schemas.microsoft.com/office/drawing/2014/main" id="{57A797D8-52CF-204A-AFA4-39F77F6E90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732" y="1836564"/>
            <a:ext cx="7714882" cy="2808312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900" dirty="0"/>
              <a:t>Приобретение земельных участков хоз. назначения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900" dirty="0"/>
              <a:t>Приобретение (строительство, ремонт, регистрация) (складских) зданий (сооружений) для производства, хранений, переработки с/х продукции, разработку ПСД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900" dirty="0"/>
              <a:t>Подключение к инженерным сетям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900" dirty="0"/>
              <a:t>Приобретение с/х техники, навесного оборудования, грузового автотранспорта, оборудования для производства и переработки с/х продукции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900" dirty="0"/>
              <a:t>Приобретение автономных источников газо-, </a:t>
            </a:r>
            <a:r>
              <a:rPr lang="ru-RU" sz="1900" dirty="0" err="1"/>
              <a:t>энерго</a:t>
            </a:r>
            <a:r>
              <a:rPr lang="ru-RU" sz="1900" dirty="0"/>
              <a:t>- и водоснабжения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900" dirty="0"/>
              <a:t>Посадочный материал для закладки многолетних </a:t>
            </a:r>
            <a:r>
              <a:rPr lang="ru-RU" sz="1900" dirty="0" smtClean="0"/>
              <a:t>насаждений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AAEB-758A-4AAD-84ED-67F58590D845}" type="slidenum">
              <a:rPr lang="ru-RU" b="0" smtClean="0"/>
              <a:pPr/>
              <a:t>6</a:t>
            </a:fld>
            <a:endParaRPr lang="ru-RU" b="0" dirty="0"/>
          </a:p>
        </p:txBody>
      </p:sp>
      <p:sp>
        <p:nvSpPr>
          <p:cNvPr id="15" name="TextBox 14"/>
          <p:cNvSpPr txBox="1"/>
          <p:nvPr/>
        </p:nvSpPr>
        <p:spPr>
          <a:xfrm>
            <a:off x="178860" y="5712851"/>
            <a:ext cx="4105356" cy="229221"/>
          </a:xfrm>
          <a:prstGeom prst="rect">
            <a:avLst/>
          </a:prstGeom>
          <a:noFill/>
        </p:spPr>
        <p:txBody>
          <a:bodyPr wrap="square" lIns="74607" tIns="37302" rIns="74607" bIns="37302" rtlCol="0">
            <a:spAutoFit/>
          </a:bodyPr>
          <a:lstStyle/>
          <a:p>
            <a:pPr>
              <a:lnSpc>
                <a:spcPts val="1224"/>
              </a:lnSpc>
            </a:pPr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</a:rPr>
              <a:t>Практика получений господдержки </a:t>
            </a:r>
            <a:r>
              <a:rPr lang="ru-RU" sz="1000" dirty="0" err="1" smtClean="0">
                <a:solidFill>
                  <a:schemeClr val="bg1">
                    <a:lumMod val="50000"/>
                  </a:schemeClr>
                </a:solidFill>
              </a:rPr>
              <a:t>ягодоводческих</a:t>
            </a:r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</a:rPr>
              <a:t> хозяйств</a:t>
            </a:r>
            <a:endParaRPr lang="ru-RU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3732" y="1185072"/>
            <a:ext cx="267733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100" dirty="0" smtClean="0">
                <a:solidFill>
                  <a:srgbClr val="E32F74"/>
                </a:solidFill>
              </a:rPr>
              <a:t>Начинающий фермер</a:t>
            </a:r>
            <a:endParaRPr lang="ru-RU" sz="2100" dirty="0">
              <a:solidFill>
                <a:srgbClr val="E32F74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09224" y="1185072"/>
            <a:ext cx="157607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100" dirty="0" err="1" smtClean="0">
                <a:solidFill>
                  <a:srgbClr val="E32F74"/>
                </a:solidFill>
              </a:rPr>
              <a:t>Агростартап</a:t>
            </a:r>
            <a:endParaRPr lang="ru-RU" sz="2100" dirty="0">
              <a:solidFill>
                <a:srgbClr val="E32F74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24176" y="4806738"/>
            <a:ext cx="3885744" cy="8556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90000"/>
              </a:lnSpc>
              <a:spcBef>
                <a:spcPct val="20000"/>
              </a:spcBef>
              <a:buFont typeface="Wingdings" panose="05000000000000000000" pitchFamily="2" charset="2"/>
              <a:buChar char="v"/>
            </a:pPr>
            <a:r>
              <a:rPr lang="ru-RU" sz="1600" dirty="0" smtClean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Транспорт </a:t>
            </a:r>
            <a:r>
              <a:rPr lang="ru-RU" sz="1600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мобильной торговли</a:t>
            </a:r>
          </a:p>
          <a:p>
            <a:pPr marL="285750" indent="-285750">
              <a:lnSpc>
                <a:spcPct val="90000"/>
              </a:lnSpc>
              <a:spcBef>
                <a:spcPct val="20000"/>
              </a:spcBef>
              <a:buFont typeface="Wingdings" panose="05000000000000000000" pitchFamily="2" charset="2"/>
              <a:buChar char="v"/>
            </a:pPr>
            <a:r>
              <a:rPr lang="ru-RU" sz="1600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Внесение средств в неделимый </a:t>
            </a:r>
            <a:endParaRPr lang="ru-RU" sz="1600" dirty="0" smtClean="0">
              <a:solidFill>
                <a:srgbClr val="5F5F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sz="1600" dirty="0" smtClean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фонд СППК </a:t>
            </a:r>
            <a:endParaRPr lang="ru-RU" sz="1600" dirty="0">
              <a:solidFill>
                <a:srgbClr val="5F5F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5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r>
              <a:rPr lang="ru-RU" sz="2300" b="1" dirty="0" smtClean="0">
                <a:solidFill>
                  <a:srgbClr val="E32F74"/>
                </a:solidFill>
              </a:rPr>
              <a:t>Возможные дополнительные требования к </a:t>
            </a:r>
            <a:r>
              <a:rPr lang="ru-RU" sz="2300" b="1" dirty="0" err="1" smtClean="0">
                <a:solidFill>
                  <a:srgbClr val="E32F74"/>
                </a:solidFill>
              </a:rPr>
              <a:t>грантополучателям</a:t>
            </a:r>
            <a:r>
              <a:rPr lang="ru-RU" sz="2300" b="1" dirty="0" smtClean="0">
                <a:solidFill>
                  <a:srgbClr val="E32F74"/>
                </a:solidFill>
              </a:rPr>
              <a:t> (региональные)</a:t>
            </a:r>
            <a:endParaRPr lang="ru-RU" sz="2300" b="1" dirty="0">
              <a:solidFill>
                <a:srgbClr val="E32F74"/>
              </a:solidFill>
            </a:endParaRPr>
          </a:p>
        </p:txBody>
      </p:sp>
      <p:sp>
        <p:nvSpPr>
          <p:cNvPr id="2" name="Объект 1">
            <a:extLst>
              <a:ext uri="{FF2B5EF4-FFF2-40B4-BE49-F238E27FC236}">
                <a16:creationId xmlns:a16="http://schemas.microsoft.com/office/drawing/2014/main" id="{57A797D8-52CF-204A-AFA4-39F77F6E90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442" y="1656364"/>
            <a:ext cx="7714882" cy="4039841"/>
          </a:xfrm>
        </p:spPr>
        <p:txBody>
          <a:bodyPr>
            <a:normAutofit fontScale="92500" lnSpcReduction="10000"/>
          </a:bodyPr>
          <a:lstStyle/>
          <a:p>
            <a:r>
              <a:rPr lang="ru-RU" sz="2100" dirty="0" smtClean="0"/>
              <a:t>Отношение к приоритетному направлению деятельности</a:t>
            </a:r>
          </a:p>
          <a:p>
            <a:r>
              <a:rPr lang="ru-RU" sz="2100" dirty="0" smtClean="0"/>
              <a:t>Наличие земельных участков в собственности или аренде</a:t>
            </a:r>
          </a:p>
          <a:p>
            <a:r>
              <a:rPr lang="ru-RU" sz="2100" dirty="0" smtClean="0"/>
              <a:t>Наличие с/х техники в собственности или аренде (лизинге)</a:t>
            </a:r>
          </a:p>
          <a:p>
            <a:r>
              <a:rPr lang="ru-RU" sz="2100" dirty="0" smtClean="0"/>
              <a:t>Наличие многолетних плодово-ягодных насаждений</a:t>
            </a:r>
          </a:p>
          <a:p>
            <a:r>
              <a:rPr lang="ru-RU" sz="2100" dirty="0" smtClean="0"/>
              <a:t>Приоритет создающим большее количество рабочих мест</a:t>
            </a:r>
          </a:p>
          <a:p>
            <a:r>
              <a:rPr lang="ru-RU" sz="2100" dirty="0" smtClean="0"/>
              <a:t>Приоритет проектам с меньшим срокам окупаемости</a:t>
            </a:r>
          </a:p>
          <a:p>
            <a:r>
              <a:rPr lang="ru-RU" sz="2100" dirty="0"/>
              <a:t>Приоритет при наличии опыта в с/х, с/х образования</a:t>
            </a:r>
          </a:p>
          <a:p>
            <a:r>
              <a:rPr lang="ru-RU" sz="2100" dirty="0"/>
              <a:t>Усеченный перечень приобретаемого оборудования, техники</a:t>
            </a:r>
          </a:p>
          <a:p>
            <a:r>
              <a:rPr lang="ru-RU" sz="2100" dirty="0"/>
              <a:t>Требования к сертификации приобретаемых саженцев </a:t>
            </a:r>
            <a:r>
              <a:rPr lang="ru-RU" sz="2100" dirty="0" err="1"/>
              <a:t>Россельхознадзором</a:t>
            </a:r>
            <a:endParaRPr lang="ru-RU" sz="2100" dirty="0"/>
          </a:p>
          <a:p>
            <a:r>
              <a:rPr lang="ru-RU" sz="2100" dirty="0"/>
              <a:t>Открытие и </a:t>
            </a:r>
            <a:r>
              <a:rPr lang="ru-RU" sz="2100" dirty="0" smtClean="0"/>
              <a:t>использование </a:t>
            </a:r>
            <a:r>
              <a:rPr lang="ru-RU" sz="2100" dirty="0"/>
              <a:t>при оплате </a:t>
            </a:r>
            <a:r>
              <a:rPr lang="ru-RU" sz="2100" dirty="0" smtClean="0"/>
              <a:t>поставщикам (из </a:t>
            </a:r>
            <a:r>
              <a:rPr lang="ru-RU" sz="2100" dirty="0"/>
              <a:t>средств </a:t>
            </a:r>
            <a:r>
              <a:rPr lang="ru-RU" sz="2100" dirty="0" smtClean="0"/>
              <a:t>гранта) </a:t>
            </a:r>
            <a:r>
              <a:rPr lang="ru-RU" sz="2100" dirty="0"/>
              <a:t>лицевого счета в отделении </a:t>
            </a:r>
            <a:r>
              <a:rPr lang="ru-RU" sz="2100" dirty="0"/>
              <a:t>Ф</a:t>
            </a:r>
            <a:r>
              <a:rPr lang="ru-RU" sz="2100" dirty="0"/>
              <a:t>едерального казначейства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AAEB-758A-4AAD-84ED-67F58590D845}" type="slidenum">
              <a:rPr lang="ru-RU" b="0" smtClean="0"/>
              <a:pPr/>
              <a:t>7</a:t>
            </a:fld>
            <a:endParaRPr lang="ru-RU" b="0" dirty="0"/>
          </a:p>
        </p:txBody>
      </p:sp>
      <p:sp>
        <p:nvSpPr>
          <p:cNvPr id="15" name="TextBox 14"/>
          <p:cNvSpPr txBox="1"/>
          <p:nvPr/>
        </p:nvSpPr>
        <p:spPr>
          <a:xfrm>
            <a:off x="178860" y="5712851"/>
            <a:ext cx="4105356" cy="229221"/>
          </a:xfrm>
          <a:prstGeom prst="rect">
            <a:avLst/>
          </a:prstGeom>
          <a:noFill/>
        </p:spPr>
        <p:txBody>
          <a:bodyPr wrap="square" lIns="74607" tIns="37302" rIns="74607" bIns="37302" rtlCol="0">
            <a:spAutoFit/>
          </a:bodyPr>
          <a:lstStyle/>
          <a:p>
            <a:pPr>
              <a:lnSpc>
                <a:spcPts val="1224"/>
              </a:lnSpc>
            </a:pPr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</a:rPr>
              <a:t>Практика получений господдержки </a:t>
            </a:r>
            <a:r>
              <a:rPr lang="ru-RU" sz="1000" dirty="0" err="1" smtClean="0">
                <a:solidFill>
                  <a:schemeClr val="bg1">
                    <a:lumMod val="50000"/>
                  </a:schemeClr>
                </a:solidFill>
              </a:rPr>
              <a:t>ягодоводческих</a:t>
            </a:r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</a:rPr>
              <a:t> хозяйств</a:t>
            </a:r>
            <a:endParaRPr lang="ru-RU" sz="1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279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5"/>
          <p:cNvSpPr>
            <a:spLocks noGrp="1"/>
          </p:cNvSpPr>
          <p:nvPr>
            <p:ph type="title"/>
          </p:nvPr>
        </p:nvSpPr>
        <p:spPr>
          <a:xfrm>
            <a:off x="1115864" y="318846"/>
            <a:ext cx="6797016" cy="711352"/>
          </a:xfrm>
        </p:spPr>
        <p:txBody>
          <a:bodyPr anchor="t">
            <a:normAutofit fontScale="90000"/>
          </a:bodyPr>
          <a:lstStyle/>
          <a:p>
            <a:r>
              <a:rPr lang="ru-RU" sz="2300" b="1" dirty="0" smtClean="0">
                <a:solidFill>
                  <a:srgbClr val="E32F74"/>
                </a:solidFill>
              </a:rPr>
              <a:t>Формы поддержки </a:t>
            </a:r>
            <a:br>
              <a:rPr lang="ru-RU" sz="2300" b="1" dirty="0" smtClean="0">
                <a:solidFill>
                  <a:srgbClr val="E32F74"/>
                </a:solidFill>
              </a:rPr>
            </a:br>
            <a:r>
              <a:rPr lang="ru-RU" sz="2300" b="1" dirty="0" smtClean="0">
                <a:solidFill>
                  <a:srgbClr val="E32F74"/>
                </a:solidFill>
              </a:rPr>
              <a:t>для развития фермерского хозяйства</a:t>
            </a:r>
            <a:endParaRPr lang="ru-RU" sz="2300" b="1" dirty="0">
              <a:solidFill>
                <a:srgbClr val="E32F74"/>
              </a:solidFill>
            </a:endParaRPr>
          </a:p>
        </p:txBody>
      </p:sp>
      <p:sp>
        <p:nvSpPr>
          <p:cNvPr id="2" name="Объект 1">
            <a:extLst>
              <a:ext uri="{FF2B5EF4-FFF2-40B4-BE49-F238E27FC236}">
                <a16:creationId xmlns:a16="http://schemas.microsoft.com/office/drawing/2014/main" id="{57A797D8-52CF-204A-AFA4-39F77F6E90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775" y="1116484"/>
            <a:ext cx="7714882" cy="4557149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buNone/>
            </a:pPr>
            <a:r>
              <a:rPr lang="ru-RU" sz="5500" b="1" dirty="0" smtClean="0">
                <a:solidFill>
                  <a:srgbClr val="E32F74"/>
                </a:solidFill>
                <a:ea typeface="+mj-ea"/>
              </a:rPr>
              <a:t>Грант «Семейная ферма»</a:t>
            </a:r>
          </a:p>
          <a:p>
            <a:pPr marL="0" indent="0" algn="ctr">
              <a:buNone/>
            </a:pPr>
            <a:r>
              <a:rPr lang="ru-RU" sz="4300" b="1" dirty="0" smtClean="0">
                <a:solidFill>
                  <a:srgbClr val="E32F74"/>
                </a:solidFill>
                <a:ea typeface="+mj-ea"/>
              </a:rPr>
              <a:t>(Госпрограмма развития сельского хозяйства и регулирования с/х рынков)</a:t>
            </a:r>
          </a:p>
          <a:p>
            <a:pPr marL="0" indent="0" algn="ctr">
              <a:buNone/>
            </a:pPr>
            <a:endParaRPr lang="ru-RU" sz="1400" b="1" dirty="0" smtClean="0">
              <a:solidFill>
                <a:srgbClr val="E32F74"/>
              </a:solidFill>
              <a:ea typeface="+mj-ea"/>
            </a:endParaRPr>
          </a:p>
          <a:p>
            <a:r>
              <a:rPr lang="ru-RU" sz="6200" dirty="0" smtClean="0"/>
              <a:t>Организационно-правовая форма – ИП Глава КФХ со сроком деятельности более 24 мес. + 1 родственник в составе</a:t>
            </a:r>
            <a:endParaRPr lang="ru-RU" sz="6200" dirty="0" smtClean="0"/>
          </a:p>
          <a:p>
            <a:r>
              <a:rPr lang="ru-RU" sz="6200" dirty="0" smtClean="0"/>
              <a:t>Сумма гранта – до 30 млн. рублей</a:t>
            </a:r>
          </a:p>
          <a:p>
            <a:r>
              <a:rPr lang="ru-RU" sz="6200" dirty="0" smtClean="0"/>
              <a:t>Собственное участие – 40% от суммы проекта</a:t>
            </a:r>
          </a:p>
          <a:p>
            <a:r>
              <a:rPr lang="ru-RU" sz="6200" dirty="0"/>
              <a:t>Срок освоения </a:t>
            </a:r>
            <a:r>
              <a:rPr lang="ru-RU" sz="6200" dirty="0" smtClean="0"/>
              <a:t>гранта – 24 месяца</a:t>
            </a:r>
          </a:p>
          <a:p>
            <a:r>
              <a:rPr lang="ru-RU" sz="6200" dirty="0"/>
              <a:t>Повторное получение гранта – не ранее 24 мес. после полного освоения ранее полученных </a:t>
            </a:r>
            <a:r>
              <a:rPr lang="ru-RU" sz="6200" dirty="0" smtClean="0"/>
              <a:t>грантов</a:t>
            </a:r>
            <a:endParaRPr lang="ru-RU" sz="6200" dirty="0" smtClean="0"/>
          </a:p>
          <a:p>
            <a:r>
              <a:rPr lang="ru-RU" sz="6200" dirty="0"/>
              <a:t>Количество </a:t>
            </a:r>
            <a:r>
              <a:rPr lang="ru-RU" sz="6200" dirty="0" smtClean="0"/>
              <a:t>создаваемых </a:t>
            </a:r>
            <a:r>
              <a:rPr lang="ru-RU" sz="6200" dirty="0"/>
              <a:t>постоянных  рабочих </a:t>
            </a:r>
            <a:r>
              <a:rPr lang="ru-RU" sz="6200" dirty="0" smtClean="0"/>
              <a:t>мест – не менее 3-х на 1 грант</a:t>
            </a:r>
          </a:p>
          <a:p>
            <a:r>
              <a:rPr lang="ru-RU" sz="5500" dirty="0" smtClean="0"/>
              <a:t>Цели использования гранта:</a:t>
            </a:r>
            <a:endParaRPr lang="ru-RU" sz="5500" dirty="0" smtClean="0"/>
          </a:p>
          <a:p>
            <a:pPr marL="612163" lvl="1" indent="-285750">
              <a:buFont typeface="Wingdings" panose="05000000000000000000" pitchFamily="2" charset="2"/>
              <a:buChar char="v"/>
            </a:pPr>
            <a:r>
              <a:rPr lang="ru-RU" sz="4900" dirty="0" smtClean="0"/>
              <a:t>Приобретение </a:t>
            </a:r>
            <a:r>
              <a:rPr lang="ru-RU" sz="4900" dirty="0"/>
              <a:t>(строительство, </a:t>
            </a:r>
            <a:r>
              <a:rPr lang="ru-RU" sz="4900" dirty="0" smtClean="0"/>
              <a:t>ремонт) объектов для производства и переработки </a:t>
            </a:r>
            <a:r>
              <a:rPr lang="ru-RU" sz="4900" dirty="0"/>
              <a:t>с/х продукции, разработку ПСД</a:t>
            </a:r>
          </a:p>
          <a:p>
            <a:pPr marL="612163" lvl="1" indent="-285750">
              <a:buFont typeface="Wingdings" panose="05000000000000000000" pitchFamily="2" charset="2"/>
              <a:buChar char="v"/>
            </a:pPr>
            <a:r>
              <a:rPr lang="ru-RU" sz="4900" dirty="0" smtClean="0"/>
              <a:t>Приобретение с/х техники, специализированного автотранспорта, оборудования для производства и переработки с/х продукции</a:t>
            </a:r>
          </a:p>
          <a:p>
            <a:pPr marL="612163" lvl="1" indent="-285750">
              <a:buFont typeface="Wingdings" panose="05000000000000000000" pitchFamily="2" charset="2"/>
              <a:buChar char="v"/>
            </a:pPr>
            <a:r>
              <a:rPr lang="ru-RU" sz="4900" dirty="0" smtClean="0"/>
              <a:t>Приобретение </a:t>
            </a:r>
            <a:r>
              <a:rPr lang="ru-RU" sz="4900" dirty="0"/>
              <a:t>автономных источников газо-, </a:t>
            </a:r>
            <a:r>
              <a:rPr lang="ru-RU" sz="4900" dirty="0" err="1"/>
              <a:t>энерго</a:t>
            </a:r>
            <a:r>
              <a:rPr lang="ru-RU" sz="4900" dirty="0"/>
              <a:t>- и водоснабжения</a:t>
            </a:r>
          </a:p>
          <a:p>
            <a:endParaRPr lang="ru-RU" sz="4900" dirty="0" smtClean="0"/>
          </a:p>
          <a:p>
            <a:endParaRPr lang="ru-RU" sz="49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AAEB-758A-4AAD-84ED-67F58590D845}" type="slidenum">
              <a:rPr lang="ru-RU" b="0" smtClean="0"/>
              <a:pPr/>
              <a:t>8</a:t>
            </a:fld>
            <a:endParaRPr lang="ru-RU" b="0" dirty="0"/>
          </a:p>
        </p:txBody>
      </p:sp>
      <p:sp>
        <p:nvSpPr>
          <p:cNvPr id="15" name="TextBox 14"/>
          <p:cNvSpPr txBox="1"/>
          <p:nvPr/>
        </p:nvSpPr>
        <p:spPr>
          <a:xfrm>
            <a:off x="178860" y="5712851"/>
            <a:ext cx="4105356" cy="229221"/>
          </a:xfrm>
          <a:prstGeom prst="rect">
            <a:avLst/>
          </a:prstGeom>
          <a:noFill/>
        </p:spPr>
        <p:txBody>
          <a:bodyPr wrap="square" lIns="74607" tIns="37302" rIns="74607" bIns="37302" rtlCol="0">
            <a:spAutoFit/>
          </a:bodyPr>
          <a:lstStyle/>
          <a:p>
            <a:pPr>
              <a:lnSpc>
                <a:spcPts val="1224"/>
              </a:lnSpc>
            </a:pPr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</a:rPr>
              <a:t>Практика получений господдержки </a:t>
            </a:r>
            <a:r>
              <a:rPr lang="ru-RU" sz="1000" dirty="0" err="1" smtClean="0">
                <a:solidFill>
                  <a:schemeClr val="bg1">
                    <a:lumMod val="50000"/>
                  </a:schemeClr>
                </a:solidFill>
              </a:rPr>
              <a:t>ягодоводческих</a:t>
            </a:r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</a:rPr>
              <a:t> хозяйств</a:t>
            </a:r>
            <a:endParaRPr lang="ru-RU" sz="1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8130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5"/>
          <p:cNvSpPr>
            <a:spLocks noGrp="1"/>
          </p:cNvSpPr>
          <p:nvPr>
            <p:ph type="title"/>
          </p:nvPr>
        </p:nvSpPr>
        <p:spPr>
          <a:xfrm>
            <a:off x="1331888" y="343886"/>
            <a:ext cx="6797016" cy="711352"/>
          </a:xfrm>
        </p:spPr>
        <p:txBody>
          <a:bodyPr anchor="t">
            <a:normAutofit fontScale="90000"/>
          </a:bodyPr>
          <a:lstStyle/>
          <a:p>
            <a:r>
              <a:rPr lang="ru-RU" sz="2300" b="1" dirty="0" smtClean="0">
                <a:solidFill>
                  <a:srgbClr val="E32F74"/>
                </a:solidFill>
              </a:rPr>
              <a:t>Формы поддержки </a:t>
            </a:r>
            <a:br>
              <a:rPr lang="ru-RU" sz="2300" b="1" dirty="0" smtClean="0">
                <a:solidFill>
                  <a:srgbClr val="E32F74"/>
                </a:solidFill>
              </a:rPr>
            </a:br>
            <a:r>
              <a:rPr lang="ru-RU" sz="2300" b="1" dirty="0" smtClean="0">
                <a:solidFill>
                  <a:srgbClr val="E32F74"/>
                </a:solidFill>
              </a:rPr>
              <a:t>для развития фермерского хозяйства</a:t>
            </a:r>
            <a:endParaRPr lang="ru-RU" sz="2300" b="1" dirty="0">
              <a:solidFill>
                <a:srgbClr val="E32F74"/>
              </a:solidFill>
            </a:endParaRPr>
          </a:p>
        </p:txBody>
      </p:sp>
      <p:sp>
        <p:nvSpPr>
          <p:cNvPr id="2" name="Объект 1">
            <a:extLst>
              <a:ext uri="{FF2B5EF4-FFF2-40B4-BE49-F238E27FC236}">
                <a16:creationId xmlns:a16="http://schemas.microsoft.com/office/drawing/2014/main" id="{57A797D8-52CF-204A-AFA4-39F77F6E90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140" y="1102256"/>
            <a:ext cx="7777764" cy="4485141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sz="7200" b="1" dirty="0">
                <a:solidFill>
                  <a:srgbClr val="E32F74"/>
                </a:solidFill>
                <a:ea typeface="+mj-ea"/>
              </a:rPr>
              <a:t>Субсидирование затрат </a:t>
            </a:r>
            <a:r>
              <a:rPr lang="ru-RU" sz="7200" b="1" dirty="0" smtClean="0">
                <a:solidFill>
                  <a:srgbClr val="E32F74"/>
                </a:solidFill>
                <a:ea typeface="+mj-ea"/>
              </a:rPr>
              <a:t>СППК</a:t>
            </a:r>
            <a:endParaRPr lang="ru-RU" sz="7200" b="1" dirty="0">
              <a:solidFill>
                <a:srgbClr val="E32F74"/>
              </a:solidFill>
              <a:ea typeface="+mj-ea"/>
            </a:endParaRPr>
          </a:p>
          <a:p>
            <a:pPr marL="0" indent="0" algn="ctr">
              <a:buNone/>
            </a:pPr>
            <a:r>
              <a:rPr lang="ru-RU" sz="5600" b="1" dirty="0">
                <a:solidFill>
                  <a:srgbClr val="E32F74"/>
                </a:solidFill>
                <a:ea typeface="+mj-ea"/>
              </a:rPr>
              <a:t>(Федеральный проект по созданию системы поддержки фермеров и развития сельской кооперации</a:t>
            </a:r>
            <a:r>
              <a:rPr lang="ru-RU" sz="5600" b="1" dirty="0" smtClean="0">
                <a:solidFill>
                  <a:srgbClr val="E32F74"/>
                </a:solidFill>
                <a:ea typeface="+mj-ea"/>
              </a:rPr>
              <a:t>)</a:t>
            </a:r>
            <a:endParaRPr lang="ru-RU" dirty="0" smtClean="0"/>
          </a:p>
          <a:p>
            <a:r>
              <a:rPr lang="ru-RU" sz="8000" dirty="0" smtClean="0"/>
              <a:t>На приобретение имущества с последующей его передачей в собственность членов:</a:t>
            </a:r>
            <a:endParaRPr lang="ru-RU" sz="8000" dirty="0"/>
          </a:p>
          <a:p>
            <a:pPr marL="612163" lvl="1" indent="-285750">
              <a:buFont typeface="Wingdings" panose="05000000000000000000" pitchFamily="2" charset="2"/>
              <a:buChar char="v"/>
            </a:pPr>
            <a:r>
              <a:rPr lang="ru-RU" sz="6400" dirty="0" smtClean="0"/>
              <a:t>Не более 50% затрат</a:t>
            </a:r>
            <a:endParaRPr lang="ru-RU" sz="6400" dirty="0"/>
          </a:p>
          <a:p>
            <a:pPr marL="612163" lvl="1" indent="-285750">
              <a:buFont typeface="Wingdings" panose="05000000000000000000" pitchFamily="2" charset="2"/>
              <a:buChar char="v"/>
            </a:pPr>
            <a:r>
              <a:rPr lang="ru-RU" sz="6400" dirty="0" smtClean="0"/>
              <a:t>Не более 3 млн. руб. на 1 СППК</a:t>
            </a:r>
          </a:p>
          <a:p>
            <a:pPr marL="612163" lvl="1" indent="-285750">
              <a:buFont typeface="Wingdings" panose="05000000000000000000" pitchFamily="2" charset="2"/>
              <a:buChar char="v"/>
            </a:pPr>
            <a:r>
              <a:rPr lang="ru-RU" sz="6400" dirty="0" smtClean="0"/>
              <a:t>Передача имущества 1 члену СППК – не более 30% от стоимости этого имущества</a:t>
            </a:r>
            <a:endParaRPr lang="ru-RU" sz="6400" dirty="0"/>
          </a:p>
          <a:p>
            <a:r>
              <a:rPr lang="ru-RU" sz="8000" dirty="0"/>
              <a:t>На приобретение имущества </a:t>
            </a:r>
            <a:r>
              <a:rPr lang="ru-RU" sz="8000" dirty="0" smtClean="0"/>
              <a:t>с/х техники, оборудования для переработки с/х продукции, моб. торг. объектов для оказания услуг членам СППК (до 3-х лет с выпуска):</a:t>
            </a:r>
            <a:endParaRPr lang="ru-RU" sz="8000" dirty="0"/>
          </a:p>
          <a:p>
            <a:pPr marL="612163" lvl="1" indent="-285750">
              <a:buFont typeface="Wingdings" panose="05000000000000000000" pitchFamily="2" charset="2"/>
              <a:buChar char="v"/>
            </a:pPr>
            <a:r>
              <a:rPr lang="ru-RU" sz="6400" dirty="0"/>
              <a:t>Не более 50% затрат</a:t>
            </a:r>
          </a:p>
          <a:p>
            <a:pPr marL="612163" lvl="1" indent="-285750">
              <a:buFont typeface="Wingdings" panose="05000000000000000000" pitchFamily="2" charset="2"/>
              <a:buChar char="v"/>
            </a:pPr>
            <a:r>
              <a:rPr lang="ru-RU" sz="6400" dirty="0"/>
              <a:t>Не более </a:t>
            </a:r>
            <a:r>
              <a:rPr lang="ru-RU" sz="6400" dirty="0" smtClean="0"/>
              <a:t>10 </a:t>
            </a:r>
            <a:r>
              <a:rPr lang="ru-RU" sz="6400" dirty="0"/>
              <a:t>млн. руб. на 1 </a:t>
            </a:r>
            <a:r>
              <a:rPr lang="ru-RU" sz="6400" dirty="0" smtClean="0"/>
              <a:t>СППК</a:t>
            </a:r>
          </a:p>
          <a:p>
            <a:r>
              <a:rPr lang="ru-RU" sz="8000" dirty="0"/>
              <a:t>На </a:t>
            </a:r>
            <a:r>
              <a:rPr lang="ru-RU" sz="8000" dirty="0" smtClean="0"/>
              <a:t>закупку с/х продукции у членов СППК:</a:t>
            </a:r>
            <a:endParaRPr lang="ru-RU" sz="8000" dirty="0"/>
          </a:p>
          <a:p>
            <a:pPr marL="612163" lvl="1" indent="-285750">
              <a:buFont typeface="Wingdings" panose="05000000000000000000" pitchFamily="2" charset="2"/>
              <a:buChar char="v"/>
            </a:pPr>
            <a:r>
              <a:rPr lang="ru-RU" sz="6400" dirty="0" smtClean="0"/>
              <a:t>До 15% затрат в зависимости от выручки от реализации закупленной продукции</a:t>
            </a:r>
          </a:p>
          <a:p>
            <a:pPr marL="612163" lvl="1" indent="-285750">
              <a:buFont typeface="Wingdings" panose="05000000000000000000" pitchFamily="2" charset="2"/>
              <a:buChar char="v"/>
            </a:pPr>
            <a:r>
              <a:rPr lang="ru-RU" sz="6400" dirty="0" smtClean="0"/>
              <a:t>Объем продукции, закупленной у одного члена СППК – не более 15% объема</a:t>
            </a:r>
          </a:p>
          <a:p>
            <a:pPr marL="612163" lvl="1" indent="-285750">
              <a:buFont typeface="Wingdings" panose="05000000000000000000" pitchFamily="2" charset="2"/>
              <a:buChar char="v"/>
            </a:pPr>
            <a:endParaRPr lang="ru-RU" sz="6400" dirty="0"/>
          </a:p>
          <a:p>
            <a:pPr marL="326413" lvl="1" indent="0">
              <a:buNone/>
            </a:pPr>
            <a:endParaRPr lang="ru-RU" sz="6400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AAEB-758A-4AAD-84ED-67F58590D845}" type="slidenum">
              <a:rPr lang="ru-RU" b="0" smtClean="0"/>
              <a:pPr/>
              <a:t>9</a:t>
            </a:fld>
            <a:endParaRPr lang="ru-RU" b="0" dirty="0"/>
          </a:p>
        </p:txBody>
      </p:sp>
      <p:sp>
        <p:nvSpPr>
          <p:cNvPr id="15" name="TextBox 14"/>
          <p:cNvSpPr txBox="1"/>
          <p:nvPr/>
        </p:nvSpPr>
        <p:spPr>
          <a:xfrm>
            <a:off x="178860" y="5712851"/>
            <a:ext cx="4105356" cy="229221"/>
          </a:xfrm>
          <a:prstGeom prst="rect">
            <a:avLst/>
          </a:prstGeom>
          <a:noFill/>
        </p:spPr>
        <p:txBody>
          <a:bodyPr wrap="square" lIns="74607" tIns="37302" rIns="74607" bIns="37302" rtlCol="0">
            <a:spAutoFit/>
          </a:bodyPr>
          <a:lstStyle/>
          <a:p>
            <a:pPr>
              <a:lnSpc>
                <a:spcPts val="1224"/>
              </a:lnSpc>
            </a:pPr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</a:rPr>
              <a:t>Практика получений господдержки </a:t>
            </a:r>
            <a:r>
              <a:rPr lang="ru-RU" sz="1000" dirty="0" err="1" smtClean="0">
                <a:solidFill>
                  <a:schemeClr val="bg1">
                    <a:lumMod val="50000"/>
                  </a:schemeClr>
                </a:solidFill>
              </a:rPr>
              <a:t>ягодоводческих</a:t>
            </a:r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</a:rPr>
              <a:t> хозяйств</a:t>
            </a:r>
            <a:endParaRPr lang="ru-RU" sz="1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681231"/>
      </p:ext>
    </p:extLst>
  </p:cSld>
  <p:clrMapOvr>
    <a:masterClrMapping/>
  </p:clrMapOvr>
</p:sld>
</file>

<file path=ppt/theme/theme1.xml><?xml version="1.0" encoding="utf-8"?>
<a:theme xmlns:a="http://schemas.openxmlformats.org/drawingml/2006/main" name="Wf17_presentation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hibition_template_16х9" id="{A077F074-2D96-424A-8138-DB26D9E81369}" vid="{F7A9F571-0041-7A4C-8F8D-56C158584FD3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Wf17_presentation</Template>
  <TotalTime>9520</TotalTime>
  <Words>1012</Words>
  <Application>Microsoft Office PowerPoint</Application>
  <PresentationFormat>Произвольный</PresentationFormat>
  <Paragraphs>162</Paragraphs>
  <Slides>11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Wf17_presentation</vt:lpstr>
      <vt:lpstr>Практика получения  государственной поддержки ягодоводческих хозяйств.  Успешный кейсы, подводные камни, особенности документооборота</vt:lpstr>
      <vt:lpstr>Инфраструктура поддержки агробизнеса</vt:lpstr>
      <vt:lpstr>Объем господдержки, которой воспользовались СППК «Тульская ягодная компания» и ее члены</vt:lpstr>
      <vt:lpstr>Формы поддержки для начинающего фермера</vt:lpstr>
      <vt:lpstr>Формы поддержки для начинающего фермера</vt:lpstr>
      <vt:lpstr>Цели использования грантов</vt:lpstr>
      <vt:lpstr>Возможные дополнительные требования к грантополучателям (региональные)</vt:lpstr>
      <vt:lpstr>Формы поддержки  для развития фермерского хозяйства</vt:lpstr>
      <vt:lpstr>Формы поддержки  для развития фермерского хозяйства</vt:lpstr>
      <vt:lpstr>Формы поддержки  для развития сельской кооперации</vt:lpstr>
      <vt:lpstr>Благодарю за внимание! Вопросы?</vt:lpstr>
    </vt:vector>
  </TitlesOfParts>
  <Manager/>
  <Company>Berry-Union.RU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Berry-Union.RU</dc:title>
  <dc:subject/>
  <dc:creator>Berry-Union.RU</dc:creator>
  <cp:keywords/>
  <dc:description/>
  <cp:lastModifiedBy>Милена</cp:lastModifiedBy>
  <cp:revision>64</cp:revision>
  <cp:lastPrinted>2017-09-01T08:27:00Z</cp:lastPrinted>
  <dcterms:created xsi:type="dcterms:W3CDTF">2017-08-31T15:35:35Z</dcterms:created>
  <dcterms:modified xsi:type="dcterms:W3CDTF">2020-02-21T08:37:10Z</dcterms:modified>
  <cp:category/>
</cp:coreProperties>
</file>